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
  </p:notesMasterIdLst>
  <p:sldIdLst>
    <p:sldId id="256" r:id="rId6"/>
  </p:sldIdLst>
  <p:sldSz cx="28803600" cy="43205400"/>
  <p:notesSz cx="6858000" cy="9144000"/>
  <p:embeddedFontLst>
    <p:embeddedFont>
      <p:font typeface="Times New Roman Bold" charset="1" panose="02030802070405020303"/>
      <p:regular r:id="rId10"/>
    </p:embeddedFont>
    <p:embeddedFont>
      <p:font typeface="Times New Roman" charset="1" panose="02030502070405020303"/>
      <p:regular r:id="rId11"/>
    </p:embeddedFont>
    <p:embeddedFont>
      <p:font typeface="DejaVu Sans Bold Italics" charset="1" panose="020B08030303040B0204"/>
      <p:regular r:id="rId12"/>
    </p:embeddedFont>
    <p:embeddedFont>
      <p:font typeface="Times New Roman Bold Italics" charset="1" panose="02030802070405090303"/>
      <p:regular r:id="rId13"/>
    </p:embeddedFont>
    <p:embeddedFont>
      <p:font typeface="Times New Roman Italics" charset="1" panose="020305020704050903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notesMasters/notesMaster1.xml" Type="http://schemas.openxmlformats.org/officeDocument/2006/relationships/notesMaster"/><Relationship Id="rId8" Target="theme/theme2.xml" Type="http://schemas.openxmlformats.org/officeDocument/2006/relationships/theme"/><Relationship Id="rId9" Target="notesSlides/notesSlide1.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jpeg" Type="http://schemas.openxmlformats.org/officeDocument/2006/relationships/image"/><Relationship Id="rId11" Target="../media/image9.png" Type="http://schemas.openxmlformats.org/officeDocument/2006/relationships/image"/><Relationship Id="rId12" Target="../media/image10.png" Type="http://schemas.openxmlformats.org/officeDocument/2006/relationships/image"/><Relationship Id="rId13" Target="../media/image11.png" Type="http://schemas.openxmlformats.org/officeDocument/2006/relationships/image"/><Relationship Id="rId14" Target="../media/image12.pn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19" Target="../media/image17.png" Type="http://schemas.openxmlformats.org/officeDocument/2006/relationships/image"/><Relationship Id="rId2" Target="../notesSlides/notesSlide1.xml" Type="http://schemas.openxmlformats.org/officeDocument/2006/relationships/notesSlide"/><Relationship Id="rId20" Target="../media/image18.png" Type="http://schemas.openxmlformats.org/officeDocument/2006/relationships/image"/><Relationship Id="rId21" Target="../media/image19.png" Type="http://schemas.openxmlformats.org/officeDocument/2006/relationships/image"/><Relationship Id="rId22" Target="../media/image20.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5272" y="7437275"/>
            <a:ext cx="14043025" cy="8090295"/>
            <a:chOff x="0" y="0"/>
            <a:chExt cx="18724033" cy="10787060"/>
          </a:xfrm>
        </p:grpSpPr>
        <p:sp>
          <p:nvSpPr>
            <p:cNvPr name="Freeform 3" id="3"/>
            <p:cNvSpPr/>
            <p:nvPr/>
          </p:nvSpPr>
          <p:spPr>
            <a:xfrm flipH="false" flipV="false" rot="0">
              <a:off x="16891" y="16891"/>
              <a:ext cx="18690209" cy="10753217"/>
            </a:xfrm>
            <a:custGeom>
              <a:avLst/>
              <a:gdLst/>
              <a:ahLst/>
              <a:cxnLst/>
              <a:rect r="r" b="b" t="t" l="l"/>
              <a:pathLst>
                <a:path h="10753217" w="18690209">
                  <a:moveTo>
                    <a:pt x="0" y="468757"/>
                  </a:moveTo>
                  <a:cubicBezTo>
                    <a:pt x="0" y="209931"/>
                    <a:pt x="210185" y="0"/>
                    <a:pt x="469392" y="0"/>
                  </a:cubicBezTo>
                  <a:lnTo>
                    <a:pt x="18220817" y="0"/>
                  </a:lnTo>
                  <a:cubicBezTo>
                    <a:pt x="18480025" y="0"/>
                    <a:pt x="18690209" y="209804"/>
                    <a:pt x="18690209" y="468757"/>
                  </a:cubicBezTo>
                  <a:lnTo>
                    <a:pt x="18690209" y="10284460"/>
                  </a:lnTo>
                  <a:cubicBezTo>
                    <a:pt x="18690209" y="10543286"/>
                    <a:pt x="18480025" y="10753217"/>
                    <a:pt x="18220817" y="10753217"/>
                  </a:cubicBezTo>
                  <a:lnTo>
                    <a:pt x="469392" y="10753217"/>
                  </a:lnTo>
                  <a:cubicBezTo>
                    <a:pt x="210185" y="10753217"/>
                    <a:pt x="0" y="10543413"/>
                    <a:pt x="0" y="10284460"/>
                  </a:cubicBezTo>
                  <a:close/>
                </a:path>
              </a:pathLst>
            </a:custGeom>
            <a:solidFill>
              <a:srgbClr val="FFFFFF"/>
            </a:solidFill>
          </p:spPr>
        </p:sp>
        <p:sp>
          <p:nvSpPr>
            <p:cNvPr name="Freeform 4" id="4"/>
            <p:cNvSpPr/>
            <p:nvPr/>
          </p:nvSpPr>
          <p:spPr>
            <a:xfrm flipH="false" flipV="false" rot="0">
              <a:off x="0" y="0"/>
              <a:ext cx="18723992" cy="10786999"/>
            </a:xfrm>
            <a:custGeom>
              <a:avLst/>
              <a:gdLst/>
              <a:ahLst/>
              <a:cxnLst/>
              <a:rect r="r" b="b" t="t" l="l"/>
              <a:pathLst>
                <a:path h="10786999" w="18723992">
                  <a:moveTo>
                    <a:pt x="0" y="485648"/>
                  </a:moveTo>
                  <a:cubicBezTo>
                    <a:pt x="0" y="217424"/>
                    <a:pt x="217678" y="0"/>
                    <a:pt x="486283" y="0"/>
                  </a:cubicBezTo>
                  <a:lnTo>
                    <a:pt x="18237708" y="0"/>
                  </a:lnTo>
                  <a:lnTo>
                    <a:pt x="18237708" y="16891"/>
                  </a:lnTo>
                  <a:lnTo>
                    <a:pt x="18237708" y="0"/>
                  </a:lnTo>
                  <a:cubicBezTo>
                    <a:pt x="18506314" y="0"/>
                    <a:pt x="18723992" y="217424"/>
                    <a:pt x="18723992" y="485648"/>
                  </a:cubicBezTo>
                  <a:lnTo>
                    <a:pt x="18707100" y="485648"/>
                  </a:lnTo>
                  <a:lnTo>
                    <a:pt x="18723990" y="485648"/>
                  </a:lnTo>
                  <a:lnTo>
                    <a:pt x="18723990" y="10301351"/>
                  </a:lnTo>
                  <a:lnTo>
                    <a:pt x="18707100" y="10301351"/>
                  </a:lnTo>
                  <a:lnTo>
                    <a:pt x="18723990" y="10301351"/>
                  </a:lnTo>
                  <a:cubicBezTo>
                    <a:pt x="18723990" y="10569575"/>
                    <a:pt x="18506314" y="10786999"/>
                    <a:pt x="18237708" y="10786999"/>
                  </a:cubicBezTo>
                  <a:lnTo>
                    <a:pt x="18237708" y="10770108"/>
                  </a:lnTo>
                  <a:lnTo>
                    <a:pt x="18237708" y="10786999"/>
                  </a:lnTo>
                  <a:lnTo>
                    <a:pt x="486283" y="10786999"/>
                  </a:lnTo>
                  <a:lnTo>
                    <a:pt x="486283" y="10770108"/>
                  </a:lnTo>
                  <a:lnTo>
                    <a:pt x="486283" y="10786999"/>
                  </a:lnTo>
                  <a:cubicBezTo>
                    <a:pt x="217678" y="10786999"/>
                    <a:pt x="0" y="10569702"/>
                    <a:pt x="0" y="10301351"/>
                  </a:cubicBezTo>
                  <a:lnTo>
                    <a:pt x="0" y="485648"/>
                  </a:lnTo>
                  <a:lnTo>
                    <a:pt x="16891" y="485648"/>
                  </a:lnTo>
                  <a:lnTo>
                    <a:pt x="0" y="485648"/>
                  </a:lnTo>
                  <a:moveTo>
                    <a:pt x="33909" y="485648"/>
                  </a:moveTo>
                  <a:lnTo>
                    <a:pt x="33909" y="10301351"/>
                  </a:lnTo>
                  <a:lnTo>
                    <a:pt x="16891" y="10301351"/>
                  </a:lnTo>
                  <a:lnTo>
                    <a:pt x="33909" y="10301351"/>
                  </a:lnTo>
                  <a:cubicBezTo>
                    <a:pt x="33909" y="10550906"/>
                    <a:pt x="236474" y="10753090"/>
                    <a:pt x="486283" y="10753090"/>
                  </a:cubicBezTo>
                  <a:lnTo>
                    <a:pt x="18237708" y="10753090"/>
                  </a:lnTo>
                  <a:cubicBezTo>
                    <a:pt x="18487645" y="10753090"/>
                    <a:pt x="18690082" y="10550779"/>
                    <a:pt x="18690082" y="10301351"/>
                  </a:cubicBezTo>
                  <a:lnTo>
                    <a:pt x="18690082" y="485648"/>
                  </a:lnTo>
                  <a:cubicBezTo>
                    <a:pt x="18690082" y="236093"/>
                    <a:pt x="18487518" y="33909"/>
                    <a:pt x="18237708" y="33909"/>
                  </a:cubicBezTo>
                  <a:lnTo>
                    <a:pt x="486283" y="33909"/>
                  </a:lnTo>
                  <a:lnTo>
                    <a:pt x="486283" y="16891"/>
                  </a:lnTo>
                  <a:lnTo>
                    <a:pt x="486283" y="33909"/>
                  </a:lnTo>
                  <a:cubicBezTo>
                    <a:pt x="236347" y="33909"/>
                    <a:pt x="33909" y="236220"/>
                    <a:pt x="33909" y="485648"/>
                  </a:cubicBezTo>
                  <a:close/>
                </a:path>
              </a:pathLst>
            </a:custGeom>
            <a:solidFill>
              <a:srgbClr val="4A8DA4"/>
            </a:solidFill>
          </p:spPr>
        </p:sp>
      </p:grpSp>
      <p:grpSp>
        <p:nvGrpSpPr>
          <p:cNvPr name="Group 5" id="5"/>
          <p:cNvGrpSpPr/>
          <p:nvPr/>
        </p:nvGrpSpPr>
        <p:grpSpPr>
          <a:xfrm rot="0">
            <a:off x="14893156" y="24762916"/>
            <a:ext cx="13355910" cy="8666360"/>
            <a:chOff x="0" y="0"/>
            <a:chExt cx="17807880" cy="11555147"/>
          </a:xfrm>
        </p:grpSpPr>
        <p:sp>
          <p:nvSpPr>
            <p:cNvPr name="Freeform 6" id="6"/>
            <p:cNvSpPr/>
            <p:nvPr/>
          </p:nvSpPr>
          <p:spPr>
            <a:xfrm flipH="false" flipV="false" rot="0">
              <a:off x="16891" y="17018"/>
              <a:ext cx="17774158" cy="11521185"/>
            </a:xfrm>
            <a:custGeom>
              <a:avLst/>
              <a:gdLst/>
              <a:ahLst/>
              <a:cxnLst/>
              <a:rect r="r" b="b" t="t" l="l"/>
              <a:pathLst>
                <a:path h="11521185" w="17774158">
                  <a:moveTo>
                    <a:pt x="0" y="502158"/>
                  </a:moveTo>
                  <a:cubicBezTo>
                    <a:pt x="0" y="224790"/>
                    <a:pt x="225044" y="0"/>
                    <a:pt x="502793" y="0"/>
                  </a:cubicBezTo>
                  <a:lnTo>
                    <a:pt x="17271365" y="0"/>
                  </a:lnTo>
                  <a:cubicBezTo>
                    <a:pt x="17548987" y="0"/>
                    <a:pt x="17774158" y="224790"/>
                    <a:pt x="17774158" y="502158"/>
                  </a:cubicBezTo>
                  <a:lnTo>
                    <a:pt x="17774158" y="11019028"/>
                  </a:lnTo>
                  <a:cubicBezTo>
                    <a:pt x="17774158" y="11296396"/>
                    <a:pt x="17549114" y="11521185"/>
                    <a:pt x="17271365" y="11521185"/>
                  </a:cubicBezTo>
                  <a:lnTo>
                    <a:pt x="502793" y="11521185"/>
                  </a:lnTo>
                  <a:cubicBezTo>
                    <a:pt x="225171" y="11521185"/>
                    <a:pt x="0" y="11296396"/>
                    <a:pt x="0" y="11019028"/>
                  </a:cubicBezTo>
                  <a:close/>
                </a:path>
              </a:pathLst>
            </a:custGeom>
            <a:solidFill>
              <a:srgbClr val="FFFFFF"/>
            </a:solidFill>
          </p:spPr>
        </p:sp>
        <p:sp>
          <p:nvSpPr>
            <p:cNvPr name="Freeform 7" id="7"/>
            <p:cNvSpPr/>
            <p:nvPr/>
          </p:nvSpPr>
          <p:spPr>
            <a:xfrm flipH="false" flipV="false" rot="0">
              <a:off x="0" y="0"/>
              <a:ext cx="17807941" cy="11555222"/>
            </a:xfrm>
            <a:custGeom>
              <a:avLst/>
              <a:gdLst/>
              <a:ahLst/>
              <a:cxnLst/>
              <a:rect r="r" b="b" t="t" l="l"/>
              <a:pathLst>
                <a:path h="11555222" w="17807941">
                  <a:moveTo>
                    <a:pt x="0" y="519176"/>
                  </a:moveTo>
                  <a:cubicBezTo>
                    <a:pt x="0" y="232410"/>
                    <a:pt x="232664" y="0"/>
                    <a:pt x="519684" y="0"/>
                  </a:cubicBezTo>
                  <a:lnTo>
                    <a:pt x="17288256" y="0"/>
                  </a:lnTo>
                  <a:lnTo>
                    <a:pt x="17288256" y="16891"/>
                  </a:lnTo>
                  <a:lnTo>
                    <a:pt x="17288256" y="0"/>
                  </a:lnTo>
                  <a:cubicBezTo>
                    <a:pt x="17575276" y="0"/>
                    <a:pt x="17807941" y="232410"/>
                    <a:pt x="17807941" y="519176"/>
                  </a:cubicBezTo>
                  <a:lnTo>
                    <a:pt x="17791049" y="519176"/>
                  </a:lnTo>
                  <a:lnTo>
                    <a:pt x="17807941" y="519176"/>
                  </a:lnTo>
                  <a:lnTo>
                    <a:pt x="17807941" y="11036046"/>
                  </a:lnTo>
                  <a:lnTo>
                    <a:pt x="17791049" y="11036046"/>
                  </a:lnTo>
                  <a:lnTo>
                    <a:pt x="17807941" y="11036046"/>
                  </a:lnTo>
                  <a:cubicBezTo>
                    <a:pt x="17807941" y="11322812"/>
                    <a:pt x="17575276" y="11555222"/>
                    <a:pt x="17288256" y="11555222"/>
                  </a:cubicBezTo>
                  <a:lnTo>
                    <a:pt x="17288256" y="11538331"/>
                  </a:lnTo>
                  <a:lnTo>
                    <a:pt x="17288256" y="11555222"/>
                  </a:lnTo>
                  <a:lnTo>
                    <a:pt x="519684" y="11555222"/>
                  </a:lnTo>
                  <a:lnTo>
                    <a:pt x="519684" y="11538331"/>
                  </a:lnTo>
                  <a:lnTo>
                    <a:pt x="519684" y="11555222"/>
                  </a:lnTo>
                  <a:cubicBezTo>
                    <a:pt x="232664" y="11555095"/>
                    <a:pt x="0" y="11322685"/>
                    <a:pt x="0" y="11036046"/>
                  </a:cubicBezTo>
                  <a:lnTo>
                    <a:pt x="0" y="519176"/>
                  </a:lnTo>
                  <a:lnTo>
                    <a:pt x="16891" y="519176"/>
                  </a:lnTo>
                  <a:lnTo>
                    <a:pt x="0" y="519176"/>
                  </a:lnTo>
                  <a:moveTo>
                    <a:pt x="33909" y="519176"/>
                  </a:moveTo>
                  <a:lnTo>
                    <a:pt x="33909" y="11036046"/>
                  </a:lnTo>
                  <a:lnTo>
                    <a:pt x="16891" y="11036046"/>
                  </a:lnTo>
                  <a:lnTo>
                    <a:pt x="33909" y="11036046"/>
                  </a:lnTo>
                  <a:cubicBezTo>
                    <a:pt x="33909" y="11304015"/>
                    <a:pt x="251333" y="11521313"/>
                    <a:pt x="519684" y="11521313"/>
                  </a:cubicBezTo>
                  <a:lnTo>
                    <a:pt x="17288256" y="11521313"/>
                  </a:lnTo>
                  <a:cubicBezTo>
                    <a:pt x="17556607" y="11521313"/>
                    <a:pt x="17774031" y="11304015"/>
                    <a:pt x="17774031" y="11036046"/>
                  </a:cubicBezTo>
                  <a:lnTo>
                    <a:pt x="17774031" y="519176"/>
                  </a:lnTo>
                  <a:cubicBezTo>
                    <a:pt x="17774031" y="251206"/>
                    <a:pt x="17556607" y="33909"/>
                    <a:pt x="17288256" y="33909"/>
                  </a:cubicBezTo>
                  <a:lnTo>
                    <a:pt x="519684" y="33909"/>
                  </a:lnTo>
                  <a:lnTo>
                    <a:pt x="519684" y="16891"/>
                  </a:lnTo>
                  <a:lnTo>
                    <a:pt x="519684" y="33909"/>
                  </a:lnTo>
                  <a:cubicBezTo>
                    <a:pt x="251333" y="33909"/>
                    <a:pt x="33909" y="251206"/>
                    <a:pt x="33909" y="519176"/>
                  </a:cubicBezTo>
                  <a:close/>
                </a:path>
              </a:pathLst>
            </a:custGeom>
            <a:solidFill>
              <a:srgbClr val="4A8DA4"/>
            </a:solidFill>
          </p:spPr>
        </p:sp>
      </p:grpSp>
      <p:grpSp>
        <p:nvGrpSpPr>
          <p:cNvPr name="Group 8" id="8"/>
          <p:cNvGrpSpPr/>
          <p:nvPr/>
        </p:nvGrpSpPr>
        <p:grpSpPr>
          <a:xfrm rot="0">
            <a:off x="14893156" y="33691908"/>
            <a:ext cx="13346881" cy="4273872"/>
            <a:chOff x="0" y="0"/>
            <a:chExt cx="17795841" cy="5698496"/>
          </a:xfrm>
        </p:grpSpPr>
        <p:sp>
          <p:nvSpPr>
            <p:cNvPr name="Freeform 9" id="9"/>
            <p:cNvSpPr/>
            <p:nvPr/>
          </p:nvSpPr>
          <p:spPr>
            <a:xfrm flipH="false" flipV="false" rot="0">
              <a:off x="16891" y="16891"/>
              <a:ext cx="17762094" cy="5664708"/>
            </a:xfrm>
            <a:custGeom>
              <a:avLst/>
              <a:gdLst/>
              <a:ahLst/>
              <a:cxnLst/>
              <a:rect r="r" b="b" t="t" l="l"/>
              <a:pathLst>
                <a:path h="5664708" w="17762094">
                  <a:moveTo>
                    <a:pt x="0" y="526415"/>
                  </a:moveTo>
                  <a:cubicBezTo>
                    <a:pt x="0" y="235712"/>
                    <a:pt x="236601" y="0"/>
                    <a:pt x="528574" y="0"/>
                  </a:cubicBezTo>
                  <a:lnTo>
                    <a:pt x="17233520" y="0"/>
                  </a:lnTo>
                  <a:cubicBezTo>
                    <a:pt x="17525492" y="0"/>
                    <a:pt x="17762094" y="235712"/>
                    <a:pt x="17762094" y="526415"/>
                  </a:cubicBezTo>
                  <a:lnTo>
                    <a:pt x="17762094" y="5138293"/>
                  </a:lnTo>
                  <a:cubicBezTo>
                    <a:pt x="17762094" y="5428996"/>
                    <a:pt x="17525492" y="5664708"/>
                    <a:pt x="17233520" y="5664708"/>
                  </a:cubicBezTo>
                  <a:lnTo>
                    <a:pt x="528574" y="5664708"/>
                  </a:lnTo>
                  <a:cubicBezTo>
                    <a:pt x="236601" y="5664708"/>
                    <a:pt x="0" y="5428996"/>
                    <a:pt x="0" y="5138293"/>
                  </a:cubicBezTo>
                  <a:close/>
                </a:path>
              </a:pathLst>
            </a:custGeom>
            <a:solidFill>
              <a:srgbClr val="FFFFFF"/>
            </a:solidFill>
          </p:spPr>
        </p:sp>
        <p:sp>
          <p:nvSpPr>
            <p:cNvPr name="Freeform 10" id="10"/>
            <p:cNvSpPr/>
            <p:nvPr/>
          </p:nvSpPr>
          <p:spPr>
            <a:xfrm flipH="false" flipV="false" rot="0">
              <a:off x="0" y="0"/>
              <a:ext cx="17795875" cy="5698490"/>
            </a:xfrm>
            <a:custGeom>
              <a:avLst/>
              <a:gdLst/>
              <a:ahLst/>
              <a:cxnLst/>
              <a:rect r="r" b="b" t="t" l="l"/>
              <a:pathLst>
                <a:path h="5698490" w="17795875">
                  <a:moveTo>
                    <a:pt x="0" y="543306"/>
                  </a:moveTo>
                  <a:cubicBezTo>
                    <a:pt x="0" y="243205"/>
                    <a:pt x="244348" y="0"/>
                    <a:pt x="545465" y="0"/>
                  </a:cubicBezTo>
                  <a:lnTo>
                    <a:pt x="17250411" y="0"/>
                  </a:lnTo>
                  <a:lnTo>
                    <a:pt x="17250411" y="16891"/>
                  </a:lnTo>
                  <a:lnTo>
                    <a:pt x="17250411" y="0"/>
                  </a:lnTo>
                  <a:cubicBezTo>
                    <a:pt x="17551654" y="0"/>
                    <a:pt x="17795875" y="243205"/>
                    <a:pt x="17795875" y="543306"/>
                  </a:cubicBezTo>
                  <a:lnTo>
                    <a:pt x="17778985" y="543306"/>
                  </a:lnTo>
                  <a:lnTo>
                    <a:pt x="17795875" y="543306"/>
                  </a:lnTo>
                  <a:lnTo>
                    <a:pt x="17795875" y="5155184"/>
                  </a:lnTo>
                  <a:lnTo>
                    <a:pt x="17778985" y="5155184"/>
                  </a:lnTo>
                  <a:lnTo>
                    <a:pt x="17795875" y="5155184"/>
                  </a:lnTo>
                  <a:cubicBezTo>
                    <a:pt x="17795875" y="5455285"/>
                    <a:pt x="17551527" y="5698490"/>
                    <a:pt x="17250411" y="5698490"/>
                  </a:cubicBezTo>
                  <a:lnTo>
                    <a:pt x="17250411" y="5681599"/>
                  </a:lnTo>
                  <a:lnTo>
                    <a:pt x="17250411" y="5698490"/>
                  </a:lnTo>
                  <a:lnTo>
                    <a:pt x="545465" y="5698490"/>
                  </a:lnTo>
                  <a:lnTo>
                    <a:pt x="545465" y="5681599"/>
                  </a:lnTo>
                  <a:lnTo>
                    <a:pt x="545465" y="5698490"/>
                  </a:lnTo>
                  <a:cubicBezTo>
                    <a:pt x="244348" y="5698490"/>
                    <a:pt x="0" y="5455285"/>
                    <a:pt x="0" y="5155184"/>
                  </a:cubicBezTo>
                  <a:lnTo>
                    <a:pt x="0" y="543306"/>
                  </a:lnTo>
                  <a:lnTo>
                    <a:pt x="16891" y="543306"/>
                  </a:lnTo>
                  <a:lnTo>
                    <a:pt x="0" y="543306"/>
                  </a:lnTo>
                  <a:moveTo>
                    <a:pt x="33909" y="543306"/>
                  </a:moveTo>
                  <a:lnTo>
                    <a:pt x="33909" y="5155184"/>
                  </a:lnTo>
                  <a:lnTo>
                    <a:pt x="16891" y="5155184"/>
                  </a:lnTo>
                  <a:lnTo>
                    <a:pt x="33909" y="5155184"/>
                  </a:lnTo>
                  <a:cubicBezTo>
                    <a:pt x="33909" y="5436489"/>
                    <a:pt x="262890" y="5664708"/>
                    <a:pt x="545592" y="5664708"/>
                  </a:cubicBezTo>
                  <a:lnTo>
                    <a:pt x="17250411" y="5664708"/>
                  </a:lnTo>
                  <a:cubicBezTo>
                    <a:pt x="17532986" y="5664708"/>
                    <a:pt x="17762094" y="5436489"/>
                    <a:pt x="17762094" y="5155184"/>
                  </a:cubicBezTo>
                  <a:lnTo>
                    <a:pt x="17762094" y="543306"/>
                  </a:lnTo>
                  <a:cubicBezTo>
                    <a:pt x="17762094" y="262001"/>
                    <a:pt x="17533113" y="33782"/>
                    <a:pt x="17250411" y="33782"/>
                  </a:cubicBezTo>
                  <a:lnTo>
                    <a:pt x="545465" y="33782"/>
                  </a:lnTo>
                  <a:lnTo>
                    <a:pt x="545465" y="16891"/>
                  </a:lnTo>
                  <a:lnTo>
                    <a:pt x="545465" y="33909"/>
                  </a:lnTo>
                  <a:cubicBezTo>
                    <a:pt x="262890" y="33909"/>
                    <a:pt x="33909" y="262001"/>
                    <a:pt x="33909" y="543306"/>
                  </a:cubicBezTo>
                  <a:close/>
                </a:path>
              </a:pathLst>
            </a:custGeom>
            <a:solidFill>
              <a:srgbClr val="4A8DA4"/>
            </a:solidFill>
          </p:spPr>
        </p:sp>
      </p:grpSp>
      <p:sp>
        <p:nvSpPr>
          <p:cNvPr name="TextBox 11" id="11"/>
          <p:cNvSpPr txBox="true"/>
          <p:nvPr/>
        </p:nvSpPr>
        <p:spPr>
          <a:xfrm rot="0">
            <a:off x="1459777" y="32728479"/>
            <a:ext cx="6153854" cy="1002387"/>
          </a:xfrm>
          <a:prstGeom prst="rect">
            <a:avLst/>
          </a:prstGeom>
        </p:spPr>
        <p:txBody>
          <a:bodyPr anchor="t" rtlCol="false" tIns="0" lIns="0" bIns="0" rIns="0">
            <a:spAutoFit/>
          </a:bodyPr>
          <a:lstStyle/>
          <a:p>
            <a:pPr algn="ctr">
              <a:lnSpc>
                <a:spcPts val="5280"/>
              </a:lnSpc>
            </a:pPr>
            <a:r>
              <a:rPr lang="en-US" b="true" sz="4400">
                <a:solidFill>
                  <a:srgbClr val="000000"/>
                </a:solidFill>
                <a:latin typeface="Times New Roman Bold"/>
                <a:ea typeface="Times New Roman Bold"/>
                <a:cs typeface="Times New Roman Bold"/>
                <a:sym typeface="Times New Roman Bold"/>
              </a:rPr>
              <a:t>DOXORUBICIN (DOX)</a:t>
            </a:r>
          </a:p>
        </p:txBody>
      </p:sp>
      <p:sp>
        <p:nvSpPr>
          <p:cNvPr name="TextBox 12" id="12"/>
          <p:cNvSpPr txBox="true"/>
          <p:nvPr/>
        </p:nvSpPr>
        <p:spPr>
          <a:xfrm rot="0">
            <a:off x="17209337" y="8389775"/>
            <a:ext cx="8910350" cy="1002387"/>
          </a:xfrm>
          <a:prstGeom prst="rect">
            <a:avLst/>
          </a:prstGeom>
        </p:spPr>
        <p:txBody>
          <a:bodyPr anchor="t" rtlCol="false" tIns="0" lIns="0" bIns="0" rIns="0">
            <a:spAutoFit/>
          </a:bodyPr>
          <a:lstStyle/>
          <a:p>
            <a:pPr algn="ctr">
              <a:lnSpc>
                <a:spcPts val="5280"/>
              </a:lnSpc>
            </a:pPr>
            <a:r>
              <a:rPr lang="en-US" b="true" sz="4400">
                <a:solidFill>
                  <a:srgbClr val="000000"/>
                </a:solidFill>
                <a:latin typeface="Times New Roman Bold"/>
                <a:ea typeface="Times New Roman Bold"/>
                <a:cs typeface="Times New Roman Bold"/>
                <a:sym typeface="Times New Roman Bold"/>
              </a:rPr>
              <a:t>MODELS</a:t>
            </a:r>
          </a:p>
        </p:txBody>
      </p:sp>
      <p:grpSp>
        <p:nvGrpSpPr>
          <p:cNvPr name="Group 13" id="13"/>
          <p:cNvGrpSpPr/>
          <p:nvPr/>
        </p:nvGrpSpPr>
        <p:grpSpPr>
          <a:xfrm rot="0">
            <a:off x="14893194" y="7437275"/>
            <a:ext cx="13418888" cy="17125616"/>
            <a:chOff x="0" y="0"/>
            <a:chExt cx="17891851" cy="22834155"/>
          </a:xfrm>
        </p:grpSpPr>
        <p:sp>
          <p:nvSpPr>
            <p:cNvPr name="Freeform 14" id="14"/>
            <p:cNvSpPr/>
            <p:nvPr/>
          </p:nvSpPr>
          <p:spPr>
            <a:xfrm flipH="false" flipV="false" rot="0">
              <a:off x="0" y="0"/>
              <a:ext cx="17891886" cy="22834109"/>
            </a:xfrm>
            <a:custGeom>
              <a:avLst/>
              <a:gdLst/>
              <a:ahLst/>
              <a:cxnLst/>
              <a:rect r="r" b="b" t="t" l="l"/>
              <a:pathLst>
                <a:path h="22834109" w="17891886">
                  <a:moveTo>
                    <a:pt x="0" y="583839"/>
                  </a:moveTo>
                  <a:cubicBezTo>
                    <a:pt x="0" y="261356"/>
                    <a:pt x="244348" y="0"/>
                    <a:pt x="545719" y="0"/>
                  </a:cubicBezTo>
                  <a:lnTo>
                    <a:pt x="17346168" y="0"/>
                  </a:lnTo>
                  <a:lnTo>
                    <a:pt x="17346168" y="18067"/>
                  </a:lnTo>
                  <a:lnTo>
                    <a:pt x="17346168" y="0"/>
                  </a:lnTo>
                  <a:cubicBezTo>
                    <a:pt x="17647538" y="0"/>
                    <a:pt x="17891886" y="261356"/>
                    <a:pt x="17891886" y="583839"/>
                  </a:cubicBezTo>
                  <a:lnTo>
                    <a:pt x="17874996" y="583839"/>
                  </a:lnTo>
                  <a:lnTo>
                    <a:pt x="17891886" y="583839"/>
                  </a:lnTo>
                  <a:lnTo>
                    <a:pt x="17891886" y="22250270"/>
                  </a:lnTo>
                  <a:lnTo>
                    <a:pt x="17874996" y="22250270"/>
                  </a:lnTo>
                  <a:lnTo>
                    <a:pt x="17891886" y="22250270"/>
                  </a:lnTo>
                  <a:cubicBezTo>
                    <a:pt x="17891886" y="22572752"/>
                    <a:pt x="17647538" y="22834109"/>
                    <a:pt x="17346168" y="22834109"/>
                  </a:cubicBezTo>
                  <a:lnTo>
                    <a:pt x="17346168" y="22816043"/>
                  </a:lnTo>
                  <a:lnTo>
                    <a:pt x="17346168" y="22834109"/>
                  </a:lnTo>
                  <a:lnTo>
                    <a:pt x="545719" y="22834109"/>
                  </a:lnTo>
                  <a:lnTo>
                    <a:pt x="545719" y="22816043"/>
                  </a:lnTo>
                  <a:lnTo>
                    <a:pt x="545719" y="22834109"/>
                  </a:lnTo>
                  <a:cubicBezTo>
                    <a:pt x="244348" y="22834109"/>
                    <a:pt x="0" y="22572752"/>
                    <a:pt x="0" y="22250270"/>
                  </a:cubicBezTo>
                  <a:lnTo>
                    <a:pt x="0" y="583839"/>
                  </a:lnTo>
                  <a:lnTo>
                    <a:pt x="16891" y="583839"/>
                  </a:lnTo>
                  <a:lnTo>
                    <a:pt x="0" y="583839"/>
                  </a:lnTo>
                  <a:moveTo>
                    <a:pt x="33909" y="583839"/>
                  </a:moveTo>
                  <a:lnTo>
                    <a:pt x="33909" y="22250270"/>
                  </a:lnTo>
                  <a:lnTo>
                    <a:pt x="16891" y="22250270"/>
                  </a:lnTo>
                  <a:lnTo>
                    <a:pt x="33909" y="22250270"/>
                  </a:lnTo>
                  <a:cubicBezTo>
                    <a:pt x="33909" y="22552785"/>
                    <a:pt x="263017" y="22797976"/>
                    <a:pt x="545719" y="22797976"/>
                  </a:cubicBezTo>
                  <a:lnTo>
                    <a:pt x="17346168" y="22797976"/>
                  </a:lnTo>
                  <a:cubicBezTo>
                    <a:pt x="17628870" y="22797976"/>
                    <a:pt x="17857978" y="22552785"/>
                    <a:pt x="17857978" y="22250270"/>
                  </a:cubicBezTo>
                  <a:lnTo>
                    <a:pt x="17857978" y="583839"/>
                  </a:lnTo>
                  <a:cubicBezTo>
                    <a:pt x="17857978" y="281324"/>
                    <a:pt x="17628870" y="36133"/>
                    <a:pt x="17346168" y="36133"/>
                  </a:cubicBezTo>
                  <a:lnTo>
                    <a:pt x="545719" y="36133"/>
                  </a:lnTo>
                  <a:lnTo>
                    <a:pt x="545719" y="18067"/>
                  </a:lnTo>
                  <a:lnTo>
                    <a:pt x="545719" y="36269"/>
                  </a:lnTo>
                  <a:cubicBezTo>
                    <a:pt x="263017" y="36269"/>
                    <a:pt x="33909" y="281460"/>
                    <a:pt x="33909" y="583975"/>
                  </a:cubicBezTo>
                  <a:close/>
                </a:path>
              </a:pathLst>
            </a:custGeom>
            <a:solidFill>
              <a:srgbClr val="4A8DA4"/>
            </a:solidFill>
          </p:spPr>
        </p:sp>
      </p:grpSp>
      <p:sp>
        <p:nvSpPr>
          <p:cNvPr name="Freeform 15" id="15"/>
          <p:cNvSpPr/>
          <p:nvPr/>
        </p:nvSpPr>
        <p:spPr>
          <a:xfrm flipH="false" flipV="false" rot="0">
            <a:off x="6976592" y="18087256"/>
            <a:ext cx="5256584" cy="3600400"/>
          </a:xfrm>
          <a:custGeom>
            <a:avLst/>
            <a:gdLst/>
            <a:ahLst/>
            <a:cxnLst/>
            <a:rect r="r" b="b" t="t" l="l"/>
            <a:pathLst>
              <a:path h="3600400" w="5256584">
                <a:moveTo>
                  <a:pt x="0" y="0"/>
                </a:moveTo>
                <a:lnTo>
                  <a:pt x="5256584" y="0"/>
                </a:lnTo>
                <a:lnTo>
                  <a:pt x="5256584" y="3600400"/>
                </a:lnTo>
                <a:lnTo>
                  <a:pt x="0" y="3600400"/>
                </a:lnTo>
                <a:lnTo>
                  <a:pt x="0" y="0"/>
                </a:lnTo>
                <a:close/>
              </a:path>
            </a:pathLst>
          </a:custGeom>
          <a:blipFill>
            <a:blip r:embed="rId3"/>
            <a:stretch>
              <a:fillRect l="0" t="0" r="-2899" b="0"/>
            </a:stretch>
          </a:blipFill>
        </p:spPr>
      </p:sp>
      <p:sp>
        <p:nvSpPr>
          <p:cNvPr name="TextBox 16" id="16"/>
          <p:cNvSpPr txBox="true"/>
          <p:nvPr/>
        </p:nvSpPr>
        <p:spPr>
          <a:xfrm rot="0">
            <a:off x="3107577" y="16958727"/>
            <a:ext cx="8910350" cy="1002387"/>
          </a:xfrm>
          <a:prstGeom prst="rect">
            <a:avLst/>
          </a:prstGeom>
        </p:spPr>
        <p:txBody>
          <a:bodyPr anchor="t" rtlCol="false" tIns="0" lIns="0" bIns="0" rIns="0">
            <a:spAutoFit/>
          </a:bodyPr>
          <a:lstStyle/>
          <a:p>
            <a:pPr algn="ctr">
              <a:lnSpc>
                <a:spcPts val="5280"/>
              </a:lnSpc>
            </a:pPr>
            <a:r>
              <a:rPr lang="en-US" b="true" sz="4400">
                <a:solidFill>
                  <a:srgbClr val="000000"/>
                </a:solidFill>
                <a:latin typeface="Times New Roman Bold"/>
                <a:ea typeface="Times New Roman Bold"/>
                <a:cs typeface="Times New Roman Bold"/>
                <a:sym typeface="Times New Roman Bold"/>
              </a:rPr>
              <a:t>TRANSPORT SYSTEM</a:t>
            </a:r>
          </a:p>
        </p:txBody>
      </p:sp>
      <p:sp>
        <p:nvSpPr>
          <p:cNvPr name="Freeform 17" id="17"/>
          <p:cNvSpPr/>
          <p:nvPr/>
        </p:nvSpPr>
        <p:spPr>
          <a:xfrm flipH="false" flipV="false" rot="0">
            <a:off x="1584376" y="33776616"/>
            <a:ext cx="4536504" cy="2736304"/>
          </a:xfrm>
          <a:custGeom>
            <a:avLst/>
            <a:gdLst/>
            <a:ahLst/>
            <a:cxnLst/>
            <a:rect r="r" b="b" t="t" l="l"/>
            <a:pathLst>
              <a:path h="2736304" w="4536504">
                <a:moveTo>
                  <a:pt x="0" y="0"/>
                </a:moveTo>
                <a:lnTo>
                  <a:pt x="4536504" y="0"/>
                </a:lnTo>
                <a:lnTo>
                  <a:pt x="4536504" y="2736304"/>
                </a:lnTo>
                <a:lnTo>
                  <a:pt x="0" y="2736304"/>
                </a:lnTo>
                <a:lnTo>
                  <a:pt x="0" y="0"/>
                </a:lnTo>
                <a:close/>
              </a:path>
            </a:pathLst>
          </a:custGeom>
          <a:blipFill>
            <a:blip r:embed="rId4"/>
            <a:stretch>
              <a:fillRect l="0" t="-9179" r="0" b="-16761"/>
            </a:stretch>
          </a:blipFill>
        </p:spPr>
      </p:sp>
      <p:sp>
        <p:nvSpPr>
          <p:cNvPr name="TextBox 18" id="18"/>
          <p:cNvSpPr txBox="true"/>
          <p:nvPr/>
        </p:nvSpPr>
        <p:spPr>
          <a:xfrm rot="0">
            <a:off x="9588297" y="22950223"/>
            <a:ext cx="5217750" cy="1002387"/>
          </a:xfrm>
          <a:prstGeom prst="rect">
            <a:avLst/>
          </a:prstGeom>
        </p:spPr>
        <p:txBody>
          <a:bodyPr anchor="t" rtlCol="false" tIns="0" lIns="0" bIns="0" rIns="0">
            <a:spAutoFit/>
          </a:bodyPr>
          <a:lstStyle/>
          <a:p>
            <a:pPr algn="ctr">
              <a:lnSpc>
                <a:spcPts val="4800"/>
              </a:lnSpc>
            </a:pPr>
            <a:r>
              <a:rPr lang="en-US" b="true" sz="4000">
                <a:solidFill>
                  <a:srgbClr val="000000"/>
                </a:solidFill>
                <a:latin typeface="Times New Roman Bold"/>
                <a:ea typeface="Times New Roman Bold"/>
                <a:cs typeface="Times New Roman Bold"/>
                <a:sym typeface="Times New Roman Bold"/>
              </a:rPr>
              <a:t>Folic acid (FA) </a:t>
            </a:r>
          </a:p>
        </p:txBody>
      </p:sp>
      <p:sp>
        <p:nvSpPr>
          <p:cNvPr name="TextBox 19" id="19"/>
          <p:cNvSpPr txBox="true"/>
          <p:nvPr/>
        </p:nvSpPr>
        <p:spPr>
          <a:xfrm rot="0">
            <a:off x="7724473" y="33664583"/>
            <a:ext cx="6153854" cy="1002387"/>
          </a:xfrm>
          <a:prstGeom prst="rect">
            <a:avLst/>
          </a:prstGeom>
        </p:spPr>
        <p:txBody>
          <a:bodyPr anchor="t" rtlCol="false" tIns="0" lIns="0" bIns="0" rIns="0">
            <a:spAutoFit/>
          </a:bodyPr>
          <a:lstStyle/>
          <a:p>
            <a:pPr algn="ctr">
              <a:lnSpc>
                <a:spcPts val="4800"/>
              </a:lnSpc>
            </a:pPr>
            <a:r>
              <a:rPr lang="en-US" b="true" sz="4000">
                <a:solidFill>
                  <a:srgbClr val="000000"/>
                </a:solidFill>
                <a:latin typeface="Times New Roman Bold"/>
                <a:ea typeface="Times New Roman Bold"/>
                <a:cs typeface="Times New Roman Bold"/>
                <a:sym typeface="Times New Roman Bold"/>
              </a:rPr>
              <a:t>Cis-Aconitic acid(CIS)</a:t>
            </a:r>
          </a:p>
        </p:txBody>
      </p:sp>
      <p:sp>
        <p:nvSpPr>
          <p:cNvPr name="Freeform 20" id="20"/>
          <p:cNvSpPr/>
          <p:nvPr/>
        </p:nvSpPr>
        <p:spPr>
          <a:xfrm flipH="false" flipV="false" rot="0">
            <a:off x="16706056" y="9149880"/>
            <a:ext cx="9605867" cy="2586733"/>
          </a:xfrm>
          <a:custGeom>
            <a:avLst/>
            <a:gdLst/>
            <a:ahLst/>
            <a:cxnLst/>
            <a:rect r="r" b="b" t="t" l="l"/>
            <a:pathLst>
              <a:path h="2586733" w="9605867">
                <a:moveTo>
                  <a:pt x="0" y="0"/>
                </a:moveTo>
                <a:lnTo>
                  <a:pt x="9605867" y="0"/>
                </a:lnTo>
                <a:lnTo>
                  <a:pt x="9605867" y="2586733"/>
                </a:lnTo>
                <a:lnTo>
                  <a:pt x="0" y="2586733"/>
                </a:lnTo>
                <a:lnTo>
                  <a:pt x="0" y="0"/>
                </a:lnTo>
                <a:close/>
              </a:path>
            </a:pathLst>
          </a:custGeom>
          <a:blipFill>
            <a:blip r:embed="rId5"/>
            <a:stretch>
              <a:fillRect l="-33652" t="-195279" r="-33649" b="-54020"/>
            </a:stretch>
          </a:blipFill>
        </p:spPr>
      </p:sp>
      <p:sp>
        <p:nvSpPr>
          <p:cNvPr name="Freeform 21" id="21"/>
          <p:cNvSpPr/>
          <p:nvPr/>
        </p:nvSpPr>
        <p:spPr>
          <a:xfrm flipH="false" flipV="false" rot="0">
            <a:off x="14977864" y="12102208"/>
            <a:ext cx="8352928" cy="5472608"/>
          </a:xfrm>
          <a:custGeom>
            <a:avLst/>
            <a:gdLst/>
            <a:ahLst/>
            <a:cxnLst/>
            <a:rect r="r" b="b" t="t" l="l"/>
            <a:pathLst>
              <a:path h="5472608" w="8352928">
                <a:moveTo>
                  <a:pt x="0" y="0"/>
                </a:moveTo>
                <a:lnTo>
                  <a:pt x="8352928" y="0"/>
                </a:lnTo>
                <a:lnTo>
                  <a:pt x="8352928" y="5472608"/>
                </a:lnTo>
                <a:lnTo>
                  <a:pt x="0" y="5472608"/>
                </a:lnTo>
                <a:lnTo>
                  <a:pt x="0" y="0"/>
                </a:lnTo>
                <a:close/>
              </a:path>
            </a:pathLst>
          </a:custGeom>
          <a:blipFill>
            <a:blip r:embed="rId6"/>
            <a:stretch>
              <a:fillRect l="-43208" t="-33944" r="-41167" b="-24274"/>
            </a:stretch>
          </a:blipFill>
        </p:spPr>
      </p:sp>
      <p:sp>
        <p:nvSpPr>
          <p:cNvPr name="Freeform 22" id="22"/>
          <p:cNvSpPr/>
          <p:nvPr/>
        </p:nvSpPr>
        <p:spPr>
          <a:xfrm flipH="false" flipV="false" rot="0">
            <a:off x="584001" y="25855736"/>
            <a:ext cx="7760743" cy="6264696"/>
          </a:xfrm>
          <a:custGeom>
            <a:avLst/>
            <a:gdLst/>
            <a:ahLst/>
            <a:cxnLst/>
            <a:rect r="r" b="b" t="t" l="l"/>
            <a:pathLst>
              <a:path h="6264696" w="7760743">
                <a:moveTo>
                  <a:pt x="0" y="0"/>
                </a:moveTo>
                <a:lnTo>
                  <a:pt x="7760743" y="0"/>
                </a:lnTo>
                <a:lnTo>
                  <a:pt x="7760743" y="6264696"/>
                </a:lnTo>
                <a:lnTo>
                  <a:pt x="0" y="6264696"/>
                </a:lnTo>
                <a:lnTo>
                  <a:pt x="0" y="0"/>
                </a:lnTo>
                <a:close/>
              </a:path>
            </a:pathLst>
          </a:custGeom>
          <a:blipFill>
            <a:blip r:embed="rId7"/>
            <a:stretch>
              <a:fillRect l="-60239" t="-10446" r="-57450" b="-41172"/>
            </a:stretch>
          </a:blipFill>
        </p:spPr>
      </p:sp>
      <p:sp>
        <p:nvSpPr>
          <p:cNvPr name="Freeform 23" id="23" descr="https://lh4.googleusercontent.com/GsvzwYeLMB14Q-YhXndN302cNsUmdCA6zDpKefSydcLuxvyFTJqcoMuXFrzfV8v-KSHyZ-YdTY2120jq480clmZ4GQ1LFs0qiX3MMcs0ZYVtdP4yNRKg-huVhvouVCEbiBonktX9qXQ2lRD6tgtPNANOHWo6gXlMl5Ni4qi_8caJ1M9_NjUJBdqcPVOjfogf75DRng"/>
          <p:cNvSpPr/>
          <p:nvPr/>
        </p:nvSpPr>
        <p:spPr>
          <a:xfrm flipH="false" flipV="false" rot="0">
            <a:off x="10649000" y="23854344"/>
            <a:ext cx="2762250" cy="2009776"/>
          </a:xfrm>
          <a:custGeom>
            <a:avLst/>
            <a:gdLst/>
            <a:ahLst/>
            <a:cxnLst/>
            <a:rect r="r" b="b" t="t" l="l"/>
            <a:pathLst>
              <a:path h="2009776" w="2762250">
                <a:moveTo>
                  <a:pt x="0" y="0"/>
                </a:moveTo>
                <a:lnTo>
                  <a:pt x="2762250" y="0"/>
                </a:lnTo>
                <a:lnTo>
                  <a:pt x="2762250" y="2009776"/>
                </a:lnTo>
                <a:lnTo>
                  <a:pt x="0" y="2009776"/>
                </a:lnTo>
                <a:lnTo>
                  <a:pt x="0" y="0"/>
                </a:lnTo>
                <a:close/>
              </a:path>
            </a:pathLst>
          </a:custGeom>
          <a:blipFill>
            <a:blip r:embed="rId8"/>
            <a:stretch>
              <a:fillRect l="0" t="0" r="0" b="0"/>
            </a:stretch>
          </a:blipFill>
        </p:spPr>
      </p:sp>
      <p:sp>
        <p:nvSpPr>
          <p:cNvPr name="Freeform 24" id="24" descr="https://lh6.googleusercontent.com/FLVvorIHiQqDlyyjgVKBUVt1Cvk1YL029TrBWs5ilhQLUqmrgqtjKIm51vaar-zFULvUMHJQCBh-rle1GAp9CAkoGHW8Jjlf78cmNpxt_0g7OKv_YmuLGbCzsiSJG6lexUe4TvJKXi5cEemDvwAnp3JfBpp5BKVG-MX5VrRzqMICqavUVjzPIPsAlodciME"/>
          <p:cNvSpPr/>
          <p:nvPr/>
        </p:nvSpPr>
        <p:spPr>
          <a:xfrm flipH="false" flipV="false" rot="0">
            <a:off x="8344744" y="26647824"/>
            <a:ext cx="5976664" cy="5040560"/>
          </a:xfrm>
          <a:custGeom>
            <a:avLst/>
            <a:gdLst/>
            <a:ahLst/>
            <a:cxnLst/>
            <a:rect r="r" b="b" t="t" l="l"/>
            <a:pathLst>
              <a:path h="5040560" w="5976664">
                <a:moveTo>
                  <a:pt x="0" y="0"/>
                </a:moveTo>
                <a:lnTo>
                  <a:pt x="5976664" y="0"/>
                </a:lnTo>
                <a:lnTo>
                  <a:pt x="5976664" y="5040560"/>
                </a:lnTo>
                <a:lnTo>
                  <a:pt x="0" y="5040560"/>
                </a:lnTo>
                <a:lnTo>
                  <a:pt x="0" y="0"/>
                </a:lnTo>
                <a:close/>
              </a:path>
            </a:pathLst>
          </a:custGeom>
          <a:blipFill>
            <a:blip r:embed="rId9"/>
            <a:stretch>
              <a:fillRect l="-84337" t="-7143" r="-32406" b="-37984"/>
            </a:stretch>
          </a:blipFill>
        </p:spPr>
      </p:sp>
      <p:sp>
        <p:nvSpPr>
          <p:cNvPr name="TextBox 25" id="25"/>
          <p:cNvSpPr txBox="true"/>
          <p:nvPr/>
        </p:nvSpPr>
        <p:spPr>
          <a:xfrm rot="0">
            <a:off x="5555849" y="22943775"/>
            <a:ext cx="5217750" cy="1002387"/>
          </a:xfrm>
          <a:prstGeom prst="rect">
            <a:avLst/>
          </a:prstGeom>
        </p:spPr>
        <p:txBody>
          <a:bodyPr anchor="t" rtlCol="false" tIns="0" lIns="0" bIns="0" rIns="0">
            <a:spAutoFit/>
          </a:bodyPr>
          <a:lstStyle/>
          <a:p>
            <a:pPr algn="ctr">
              <a:lnSpc>
                <a:spcPts val="4800"/>
              </a:lnSpc>
            </a:pPr>
            <a:r>
              <a:rPr lang="en-US" b="true" sz="4000">
                <a:solidFill>
                  <a:srgbClr val="000000"/>
                </a:solidFill>
                <a:latin typeface="Times New Roman Bold"/>
                <a:ea typeface="Times New Roman Bold"/>
                <a:cs typeface="Times New Roman Bold"/>
                <a:sym typeface="Times New Roman Bold"/>
              </a:rPr>
              <a:t>Acetyl (NHAc) </a:t>
            </a:r>
          </a:p>
        </p:txBody>
      </p:sp>
      <p:sp>
        <p:nvSpPr>
          <p:cNvPr name="Freeform 26" id="26" descr="Acetila - Grupo funcional - Química Orgânica - InfoEscola"/>
          <p:cNvSpPr/>
          <p:nvPr/>
        </p:nvSpPr>
        <p:spPr>
          <a:xfrm flipH="false" flipV="false" rot="0">
            <a:off x="7458898" y="23991912"/>
            <a:ext cx="1614310" cy="1080120"/>
          </a:xfrm>
          <a:custGeom>
            <a:avLst/>
            <a:gdLst/>
            <a:ahLst/>
            <a:cxnLst/>
            <a:rect r="r" b="b" t="t" l="l"/>
            <a:pathLst>
              <a:path h="1080120" w="1614310">
                <a:moveTo>
                  <a:pt x="0" y="0"/>
                </a:moveTo>
                <a:lnTo>
                  <a:pt x="1614310" y="0"/>
                </a:lnTo>
                <a:lnTo>
                  <a:pt x="1614310" y="1080120"/>
                </a:lnTo>
                <a:lnTo>
                  <a:pt x="0" y="1080120"/>
                </a:lnTo>
                <a:lnTo>
                  <a:pt x="0" y="0"/>
                </a:lnTo>
                <a:close/>
              </a:path>
            </a:pathLst>
          </a:custGeom>
          <a:blipFill>
            <a:blip r:embed="rId10"/>
            <a:stretch>
              <a:fillRect l="0" t="0" r="0" b="-203"/>
            </a:stretch>
          </a:blipFill>
        </p:spPr>
      </p:sp>
      <p:sp>
        <p:nvSpPr>
          <p:cNvPr name="TextBox 27" id="27"/>
          <p:cNvSpPr txBox="true"/>
          <p:nvPr/>
        </p:nvSpPr>
        <p:spPr>
          <a:xfrm rot="0">
            <a:off x="5996155" y="21750188"/>
            <a:ext cx="3121260" cy="971888"/>
          </a:xfrm>
          <a:prstGeom prst="rect">
            <a:avLst/>
          </a:prstGeom>
        </p:spPr>
        <p:txBody>
          <a:bodyPr anchor="t" rtlCol="false" tIns="0" lIns="0" bIns="0" rIns="0">
            <a:spAutoFit/>
          </a:bodyPr>
          <a:lstStyle/>
          <a:p>
            <a:pPr algn="l">
              <a:lnSpc>
                <a:spcPts val="2400"/>
              </a:lnSpc>
            </a:pPr>
            <a:r>
              <a:rPr lang="en-US" sz="2000">
                <a:solidFill>
                  <a:srgbClr val="000000"/>
                </a:solidFill>
                <a:latin typeface="Times New Roman"/>
                <a:ea typeface="Times New Roman"/>
                <a:cs typeface="Times New Roman"/>
                <a:sym typeface="Times New Roman"/>
              </a:rPr>
              <a:t>Fonte: MAJOROS et al., 2008</a:t>
            </a:r>
          </a:p>
          <a:p>
            <a:pPr algn="l">
              <a:lnSpc>
                <a:spcPts val="1679"/>
              </a:lnSpc>
            </a:pPr>
          </a:p>
        </p:txBody>
      </p:sp>
      <p:sp>
        <p:nvSpPr>
          <p:cNvPr name="Freeform 28" id="28"/>
          <p:cNvSpPr/>
          <p:nvPr/>
        </p:nvSpPr>
        <p:spPr>
          <a:xfrm flipH="false" flipV="false" rot="0">
            <a:off x="9254597" y="34496696"/>
            <a:ext cx="3347003" cy="1663540"/>
          </a:xfrm>
          <a:custGeom>
            <a:avLst/>
            <a:gdLst/>
            <a:ahLst/>
            <a:cxnLst/>
            <a:rect r="r" b="b" t="t" l="l"/>
            <a:pathLst>
              <a:path h="1663540" w="3347003">
                <a:moveTo>
                  <a:pt x="0" y="0"/>
                </a:moveTo>
                <a:lnTo>
                  <a:pt x="3347003" y="0"/>
                </a:lnTo>
                <a:lnTo>
                  <a:pt x="3347003" y="1663540"/>
                </a:lnTo>
                <a:lnTo>
                  <a:pt x="0" y="1663540"/>
                </a:lnTo>
                <a:lnTo>
                  <a:pt x="0" y="0"/>
                </a:lnTo>
                <a:close/>
              </a:path>
            </a:pathLst>
          </a:custGeom>
          <a:blipFill>
            <a:blip r:embed="rId11"/>
            <a:stretch>
              <a:fillRect l="0" t="0" r="0" b="0"/>
            </a:stretch>
          </a:blipFill>
        </p:spPr>
      </p:sp>
      <p:grpSp>
        <p:nvGrpSpPr>
          <p:cNvPr name="Group 29" id="29"/>
          <p:cNvGrpSpPr/>
          <p:nvPr/>
        </p:nvGrpSpPr>
        <p:grpSpPr>
          <a:xfrm rot="0">
            <a:off x="563564" y="15775220"/>
            <a:ext cx="13994952" cy="22190560"/>
            <a:chOff x="0" y="0"/>
            <a:chExt cx="18659936" cy="29587413"/>
          </a:xfrm>
        </p:grpSpPr>
        <p:sp>
          <p:nvSpPr>
            <p:cNvPr name="Freeform 30" id="30"/>
            <p:cNvSpPr/>
            <p:nvPr/>
          </p:nvSpPr>
          <p:spPr>
            <a:xfrm flipH="false" flipV="false" rot="0">
              <a:off x="0" y="0"/>
              <a:ext cx="18659983" cy="29587465"/>
            </a:xfrm>
            <a:custGeom>
              <a:avLst/>
              <a:gdLst/>
              <a:ahLst/>
              <a:cxnLst/>
              <a:rect r="r" b="b" t="t" l="l"/>
              <a:pathLst>
                <a:path h="29587465" w="18659983">
                  <a:moveTo>
                    <a:pt x="0" y="519417"/>
                  </a:moveTo>
                  <a:cubicBezTo>
                    <a:pt x="0" y="232533"/>
                    <a:pt x="220472" y="0"/>
                    <a:pt x="492506" y="0"/>
                  </a:cubicBezTo>
                  <a:lnTo>
                    <a:pt x="18167477" y="0"/>
                  </a:lnTo>
                  <a:lnTo>
                    <a:pt x="18167477" y="17805"/>
                  </a:lnTo>
                  <a:lnTo>
                    <a:pt x="18167477" y="0"/>
                  </a:lnTo>
                  <a:cubicBezTo>
                    <a:pt x="18439512" y="0"/>
                    <a:pt x="18659983" y="232533"/>
                    <a:pt x="18659983" y="519417"/>
                  </a:cubicBezTo>
                  <a:lnTo>
                    <a:pt x="18643092" y="519417"/>
                  </a:lnTo>
                  <a:lnTo>
                    <a:pt x="18659983" y="519417"/>
                  </a:lnTo>
                  <a:lnTo>
                    <a:pt x="18659983" y="29068052"/>
                  </a:lnTo>
                  <a:lnTo>
                    <a:pt x="18643092" y="29068052"/>
                  </a:lnTo>
                  <a:lnTo>
                    <a:pt x="18659983" y="29068052"/>
                  </a:lnTo>
                  <a:cubicBezTo>
                    <a:pt x="18659983" y="29354934"/>
                    <a:pt x="18439512" y="29587465"/>
                    <a:pt x="18167477" y="29587465"/>
                  </a:cubicBezTo>
                  <a:lnTo>
                    <a:pt x="18167477" y="29569662"/>
                  </a:lnTo>
                  <a:lnTo>
                    <a:pt x="18167477" y="29587465"/>
                  </a:lnTo>
                  <a:lnTo>
                    <a:pt x="492506" y="29587465"/>
                  </a:lnTo>
                  <a:lnTo>
                    <a:pt x="492506" y="29569662"/>
                  </a:lnTo>
                  <a:lnTo>
                    <a:pt x="492506" y="29587465"/>
                  </a:lnTo>
                  <a:cubicBezTo>
                    <a:pt x="220472" y="29587465"/>
                    <a:pt x="0" y="29354934"/>
                    <a:pt x="0" y="29068052"/>
                  </a:cubicBezTo>
                  <a:lnTo>
                    <a:pt x="0" y="519417"/>
                  </a:lnTo>
                  <a:lnTo>
                    <a:pt x="16891" y="519417"/>
                  </a:lnTo>
                  <a:lnTo>
                    <a:pt x="0" y="519417"/>
                  </a:lnTo>
                  <a:moveTo>
                    <a:pt x="33909" y="519417"/>
                  </a:moveTo>
                  <a:lnTo>
                    <a:pt x="33909" y="29068052"/>
                  </a:lnTo>
                  <a:lnTo>
                    <a:pt x="16891" y="29068052"/>
                  </a:lnTo>
                  <a:lnTo>
                    <a:pt x="33909" y="29068052"/>
                  </a:lnTo>
                  <a:cubicBezTo>
                    <a:pt x="33909" y="29335257"/>
                    <a:pt x="239268" y="29551725"/>
                    <a:pt x="492506" y="29551725"/>
                  </a:cubicBezTo>
                  <a:lnTo>
                    <a:pt x="18167477" y="29551725"/>
                  </a:lnTo>
                  <a:cubicBezTo>
                    <a:pt x="18420716" y="29551725"/>
                    <a:pt x="18626074" y="29335121"/>
                    <a:pt x="18626074" y="29068052"/>
                  </a:cubicBezTo>
                  <a:lnTo>
                    <a:pt x="18626074" y="519417"/>
                  </a:lnTo>
                  <a:cubicBezTo>
                    <a:pt x="18626074" y="252212"/>
                    <a:pt x="18420716" y="35743"/>
                    <a:pt x="18167477" y="35743"/>
                  </a:cubicBezTo>
                  <a:lnTo>
                    <a:pt x="492506" y="35743"/>
                  </a:lnTo>
                  <a:lnTo>
                    <a:pt x="492506" y="17805"/>
                  </a:lnTo>
                  <a:lnTo>
                    <a:pt x="492506" y="35743"/>
                  </a:lnTo>
                  <a:cubicBezTo>
                    <a:pt x="239141" y="35743"/>
                    <a:pt x="33909" y="252212"/>
                    <a:pt x="33909" y="519417"/>
                  </a:cubicBezTo>
                  <a:close/>
                </a:path>
              </a:pathLst>
            </a:custGeom>
            <a:solidFill>
              <a:srgbClr val="4A8DA4"/>
            </a:solidFill>
          </p:spPr>
        </p:sp>
      </p:grpSp>
      <p:sp>
        <p:nvSpPr>
          <p:cNvPr name="Freeform 31" id="31"/>
          <p:cNvSpPr/>
          <p:nvPr/>
        </p:nvSpPr>
        <p:spPr>
          <a:xfrm flipH="false" flipV="false" rot="0">
            <a:off x="16562040" y="18012894"/>
            <a:ext cx="9896864" cy="2147602"/>
          </a:xfrm>
          <a:custGeom>
            <a:avLst/>
            <a:gdLst/>
            <a:ahLst/>
            <a:cxnLst/>
            <a:rect r="r" b="b" t="t" l="l"/>
            <a:pathLst>
              <a:path h="2147602" w="9896864">
                <a:moveTo>
                  <a:pt x="0" y="0"/>
                </a:moveTo>
                <a:lnTo>
                  <a:pt x="9896864" y="0"/>
                </a:lnTo>
                <a:lnTo>
                  <a:pt x="9896864" y="2147602"/>
                </a:lnTo>
                <a:lnTo>
                  <a:pt x="0" y="2147602"/>
                </a:lnTo>
                <a:lnTo>
                  <a:pt x="0" y="0"/>
                </a:lnTo>
                <a:close/>
              </a:path>
            </a:pathLst>
          </a:custGeom>
          <a:blipFill>
            <a:blip r:embed="rId12"/>
            <a:stretch>
              <a:fillRect l="0" t="0" r="0" b="0"/>
            </a:stretch>
          </a:blipFill>
        </p:spPr>
      </p:sp>
      <p:sp>
        <p:nvSpPr>
          <p:cNvPr name="Freeform 32" id="32"/>
          <p:cNvSpPr/>
          <p:nvPr/>
        </p:nvSpPr>
        <p:spPr>
          <a:xfrm flipH="false" flipV="false" rot="0">
            <a:off x="17858184" y="22176720"/>
            <a:ext cx="7272808" cy="1950824"/>
          </a:xfrm>
          <a:custGeom>
            <a:avLst/>
            <a:gdLst/>
            <a:ahLst/>
            <a:cxnLst/>
            <a:rect r="r" b="b" t="t" l="l"/>
            <a:pathLst>
              <a:path h="1950824" w="7272808">
                <a:moveTo>
                  <a:pt x="0" y="0"/>
                </a:moveTo>
                <a:lnTo>
                  <a:pt x="7272808" y="0"/>
                </a:lnTo>
                <a:lnTo>
                  <a:pt x="7272808" y="1950824"/>
                </a:lnTo>
                <a:lnTo>
                  <a:pt x="0" y="1950824"/>
                </a:lnTo>
                <a:lnTo>
                  <a:pt x="0" y="0"/>
                </a:lnTo>
                <a:close/>
              </a:path>
            </a:pathLst>
          </a:custGeom>
          <a:blipFill>
            <a:blip r:embed="rId13"/>
            <a:stretch>
              <a:fillRect l="0" t="0" r="0" b="0"/>
            </a:stretch>
          </a:blipFill>
        </p:spPr>
      </p:sp>
      <p:sp>
        <p:nvSpPr>
          <p:cNvPr name="Freeform 33" id="33" descr="https://lh6.googleusercontent.com/Omxlv2MBJYeWlKCdNi9x_H30AD1j-NKRqeFXVzXTz_6hrPFQ4e4kqdYlIr0FenhpFp9sEOnti-AF323YjbSh4btrbCPDuXzbSeOUtr5pBfkXCePTHTXc2fWEeT6SBU5an3UCIiR2hIXtdFZs-JznM19nlHM0nl7TobjyVSh0TrXTqnBQ1LT2VzEUdGQxmbM"/>
          <p:cNvSpPr/>
          <p:nvPr/>
        </p:nvSpPr>
        <p:spPr>
          <a:xfrm flipH="false" flipV="false" rot="0">
            <a:off x="24207299" y="12534256"/>
            <a:ext cx="1931805" cy="3672408"/>
          </a:xfrm>
          <a:custGeom>
            <a:avLst/>
            <a:gdLst/>
            <a:ahLst/>
            <a:cxnLst/>
            <a:rect r="r" b="b" t="t" l="l"/>
            <a:pathLst>
              <a:path h="3672408" w="1931805">
                <a:moveTo>
                  <a:pt x="0" y="0"/>
                </a:moveTo>
                <a:lnTo>
                  <a:pt x="1931805" y="0"/>
                </a:lnTo>
                <a:lnTo>
                  <a:pt x="1931805" y="3672408"/>
                </a:lnTo>
                <a:lnTo>
                  <a:pt x="0" y="3672408"/>
                </a:lnTo>
                <a:lnTo>
                  <a:pt x="0" y="0"/>
                </a:lnTo>
                <a:close/>
              </a:path>
            </a:pathLst>
          </a:custGeom>
          <a:blipFill>
            <a:blip r:embed="rId14"/>
            <a:stretch>
              <a:fillRect l="0" t="0" r="0" b="0"/>
            </a:stretch>
          </a:blipFill>
        </p:spPr>
      </p:sp>
      <p:sp>
        <p:nvSpPr>
          <p:cNvPr name="Freeform 34" id="34" descr="https://lh6.googleusercontent.com/Ww_cqm1bWhC3tVev88PKi7FizofBgWuyCgZUvONlqcp3m-E34cs8QhnRkma_5GNtEHDDJnzsG94LR73PDyMuO8xxoP9PqNT8PJFN2zeBTD-KiOOgdh5J_cwt_gX6ZrATPucE6pfvpiuUspz6qC_ObflILf1EzC4pSm2OHxmhfOIdNOjNY7Cz_1DCjozQhD4"/>
          <p:cNvSpPr/>
          <p:nvPr/>
        </p:nvSpPr>
        <p:spPr>
          <a:xfrm flipH="false" flipV="false" rot="0">
            <a:off x="22664662" y="14190440"/>
            <a:ext cx="2034282" cy="3600400"/>
          </a:xfrm>
          <a:custGeom>
            <a:avLst/>
            <a:gdLst/>
            <a:ahLst/>
            <a:cxnLst/>
            <a:rect r="r" b="b" t="t" l="l"/>
            <a:pathLst>
              <a:path h="3600400" w="2034282">
                <a:moveTo>
                  <a:pt x="0" y="0"/>
                </a:moveTo>
                <a:lnTo>
                  <a:pt x="2034282" y="0"/>
                </a:lnTo>
                <a:lnTo>
                  <a:pt x="2034282" y="3600400"/>
                </a:lnTo>
                <a:lnTo>
                  <a:pt x="0" y="3600400"/>
                </a:lnTo>
                <a:lnTo>
                  <a:pt x="0" y="0"/>
                </a:lnTo>
                <a:close/>
              </a:path>
            </a:pathLst>
          </a:custGeom>
          <a:blipFill>
            <a:blip r:embed="rId15"/>
            <a:stretch>
              <a:fillRect l="0" t="0" r="0" b="0"/>
            </a:stretch>
          </a:blipFill>
        </p:spPr>
      </p:sp>
      <p:sp>
        <p:nvSpPr>
          <p:cNvPr name="Freeform 35" id="35"/>
          <p:cNvSpPr/>
          <p:nvPr/>
        </p:nvSpPr>
        <p:spPr>
          <a:xfrm flipH="false" flipV="false" rot="0">
            <a:off x="25993153" y="12963575"/>
            <a:ext cx="2162175" cy="4467225"/>
          </a:xfrm>
          <a:custGeom>
            <a:avLst/>
            <a:gdLst/>
            <a:ahLst/>
            <a:cxnLst/>
            <a:rect r="r" b="b" t="t" l="l"/>
            <a:pathLst>
              <a:path h="4467225" w="2162175">
                <a:moveTo>
                  <a:pt x="0" y="0"/>
                </a:moveTo>
                <a:lnTo>
                  <a:pt x="2162175" y="0"/>
                </a:lnTo>
                <a:lnTo>
                  <a:pt x="2162175" y="4467225"/>
                </a:lnTo>
                <a:lnTo>
                  <a:pt x="0" y="4467225"/>
                </a:lnTo>
                <a:lnTo>
                  <a:pt x="0" y="0"/>
                </a:lnTo>
                <a:close/>
              </a:path>
            </a:pathLst>
          </a:custGeom>
          <a:blipFill>
            <a:blip r:embed="rId16"/>
            <a:stretch>
              <a:fillRect l="0" t="0" r="0" b="0"/>
            </a:stretch>
          </a:blipFill>
        </p:spPr>
      </p:sp>
      <p:sp>
        <p:nvSpPr>
          <p:cNvPr name="AutoShape 36" id="36"/>
          <p:cNvSpPr/>
          <p:nvPr/>
        </p:nvSpPr>
        <p:spPr>
          <a:xfrm rot="9705897">
            <a:off x="22549748" y="13892883"/>
            <a:ext cx="1922128" cy="0"/>
          </a:xfrm>
          <a:prstGeom prst="line">
            <a:avLst/>
          </a:prstGeom>
          <a:ln cap="rnd" w="19050">
            <a:solidFill>
              <a:srgbClr val="FF0000"/>
            </a:solidFill>
            <a:prstDash val="solid"/>
            <a:headEnd type="none" len="sm" w="sm"/>
            <a:tailEnd type="arrow" len="sm" w="med"/>
          </a:ln>
        </p:spPr>
      </p:sp>
      <p:sp>
        <p:nvSpPr>
          <p:cNvPr name="AutoShape 37" id="37"/>
          <p:cNvSpPr/>
          <p:nvPr/>
        </p:nvSpPr>
        <p:spPr>
          <a:xfrm rot="1837503">
            <a:off x="22555103" y="15909107"/>
            <a:ext cx="615275" cy="0"/>
          </a:xfrm>
          <a:prstGeom prst="line">
            <a:avLst/>
          </a:prstGeom>
          <a:ln cap="rnd" w="19050">
            <a:solidFill>
              <a:srgbClr val="FF0000"/>
            </a:solidFill>
            <a:prstDash val="solid"/>
            <a:headEnd type="none" len="sm" w="sm"/>
            <a:tailEnd type="arrow" len="sm" w="med"/>
          </a:ln>
        </p:spPr>
      </p:sp>
      <p:sp>
        <p:nvSpPr>
          <p:cNvPr name="Freeform 38" id="38"/>
          <p:cNvSpPr/>
          <p:nvPr/>
        </p:nvSpPr>
        <p:spPr>
          <a:xfrm flipH="false" flipV="false" rot="0">
            <a:off x="5688832" y="36296896"/>
            <a:ext cx="4320480" cy="1234423"/>
          </a:xfrm>
          <a:custGeom>
            <a:avLst/>
            <a:gdLst/>
            <a:ahLst/>
            <a:cxnLst/>
            <a:rect r="r" b="b" t="t" l="l"/>
            <a:pathLst>
              <a:path h="1234423" w="4320480">
                <a:moveTo>
                  <a:pt x="0" y="0"/>
                </a:moveTo>
                <a:lnTo>
                  <a:pt x="4320480" y="0"/>
                </a:lnTo>
                <a:lnTo>
                  <a:pt x="4320480" y="1234423"/>
                </a:lnTo>
                <a:lnTo>
                  <a:pt x="0" y="1234423"/>
                </a:lnTo>
                <a:lnTo>
                  <a:pt x="0" y="0"/>
                </a:lnTo>
                <a:close/>
              </a:path>
            </a:pathLst>
          </a:custGeom>
          <a:blipFill>
            <a:blip r:embed="rId17"/>
            <a:stretch>
              <a:fillRect l="0" t="0" r="0" b="0"/>
            </a:stretch>
          </a:blipFill>
        </p:spPr>
      </p:sp>
      <p:sp>
        <p:nvSpPr>
          <p:cNvPr name="Freeform 39" id="39" descr="Dendrímero PAMAM - G0.png"/>
          <p:cNvSpPr/>
          <p:nvPr/>
        </p:nvSpPr>
        <p:spPr>
          <a:xfrm flipH="false" flipV="false" rot="0">
            <a:off x="1152328" y="22746418"/>
            <a:ext cx="4449683" cy="2893294"/>
          </a:xfrm>
          <a:custGeom>
            <a:avLst/>
            <a:gdLst/>
            <a:ahLst/>
            <a:cxnLst/>
            <a:rect r="r" b="b" t="t" l="l"/>
            <a:pathLst>
              <a:path h="2893294" w="4449683">
                <a:moveTo>
                  <a:pt x="0" y="0"/>
                </a:moveTo>
                <a:lnTo>
                  <a:pt x="4449683" y="0"/>
                </a:lnTo>
                <a:lnTo>
                  <a:pt x="4449683" y="2893294"/>
                </a:lnTo>
                <a:lnTo>
                  <a:pt x="0" y="2893294"/>
                </a:lnTo>
                <a:lnTo>
                  <a:pt x="0" y="0"/>
                </a:lnTo>
                <a:close/>
              </a:path>
            </a:pathLst>
          </a:custGeom>
          <a:blipFill>
            <a:blip r:embed="rId18"/>
            <a:stretch>
              <a:fillRect l="0" t="0" r="0" b="0"/>
            </a:stretch>
          </a:blipFill>
        </p:spPr>
      </p:sp>
      <p:sp>
        <p:nvSpPr>
          <p:cNvPr name="Freeform 40" id="40"/>
          <p:cNvSpPr/>
          <p:nvPr/>
        </p:nvSpPr>
        <p:spPr>
          <a:xfrm flipH="false" flipV="false" rot="0">
            <a:off x="18179082" y="20160497"/>
            <a:ext cx="6807894" cy="1993378"/>
          </a:xfrm>
          <a:custGeom>
            <a:avLst/>
            <a:gdLst/>
            <a:ahLst/>
            <a:cxnLst/>
            <a:rect r="r" b="b" t="t" l="l"/>
            <a:pathLst>
              <a:path h="1993378" w="6807894">
                <a:moveTo>
                  <a:pt x="0" y="0"/>
                </a:moveTo>
                <a:lnTo>
                  <a:pt x="6807894" y="0"/>
                </a:lnTo>
                <a:lnTo>
                  <a:pt x="6807894" y="1993378"/>
                </a:lnTo>
                <a:lnTo>
                  <a:pt x="0" y="1993378"/>
                </a:lnTo>
                <a:lnTo>
                  <a:pt x="0" y="0"/>
                </a:lnTo>
                <a:close/>
              </a:path>
            </a:pathLst>
          </a:custGeom>
          <a:blipFill>
            <a:blip r:embed="rId19"/>
            <a:stretch>
              <a:fillRect l="0" t="0" r="0" b="0"/>
            </a:stretch>
          </a:blipFill>
        </p:spPr>
      </p:sp>
      <p:sp>
        <p:nvSpPr>
          <p:cNvPr name="Freeform 41" id="41" descr="Imagem1.png"/>
          <p:cNvSpPr/>
          <p:nvPr/>
        </p:nvSpPr>
        <p:spPr>
          <a:xfrm flipH="false" flipV="false" rot="0">
            <a:off x="3024536" y="18015248"/>
            <a:ext cx="4444064" cy="3744416"/>
          </a:xfrm>
          <a:custGeom>
            <a:avLst/>
            <a:gdLst/>
            <a:ahLst/>
            <a:cxnLst/>
            <a:rect r="r" b="b" t="t" l="l"/>
            <a:pathLst>
              <a:path h="3744416" w="4444064">
                <a:moveTo>
                  <a:pt x="0" y="0"/>
                </a:moveTo>
                <a:lnTo>
                  <a:pt x="4444064" y="0"/>
                </a:lnTo>
                <a:lnTo>
                  <a:pt x="4444064" y="3744416"/>
                </a:lnTo>
                <a:lnTo>
                  <a:pt x="0" y="3744416"/>
                </a:lnTo>
                <a:lnTo>
                  <a:pt x="0" y="0"/>
                </a:lnTo>
                <a:close/>
              </a:path>
            </a:pathLst>
          </a:custGeom>
          <a:blipFill>
            <a:blip r:embed="rId20"/>
            <a:stretch>
              <a:fillRect l="0" t="0" r="0" b="0"/>
            </a:stretch>
          </a:blipFill>
        </p:spPr>
      </p:sp>
      <p:grpSp>
        <p:nvGrpSpPr>
          <p:cNvPr name="Group 42" id="42"/>
          <p:cNvGrpSpPr/>
          <p:nvPr/>
        </p:nvGrpSpPr>
        <p:grpSpPr>
          <a:xfrm rot="0">
            <a:off x="0" y="6857777"/>
            <a:ext cx="28816083" cy="208023"/>
            <a:chOff x="0" y="0"/>
            <a:chExt cx="38421444" cy="277364"/>
          </a:xfrm>
        </p:grpSpPr>
        <p:sp>
          <p:nvSpPr>
            <p:cNvPr name="Freeform 43" id="43"/>
            <p:cNvSpPr/>
            <p:nvPr/>
          </p:nvSpPr>
          <p:spPr>
            <a:xfrm flipH="false" flipV="false" rot="0">
              <a:off x="0" y="0"/>
              <a:ext cx="38421438" cy="277368"/>
            </a:xfrm>
            <a:custGeom>
              <a:avLst/>
              <a:gdLst/>
              <a:ahLst/>
              <a:cxnLst/>
              <a:rect r="r" b="b" t="t" l="l"/>
              <a:pathLst>
                <a:path h="277368" w="38421438">
                  <a:moveTo>
                    <a:pt x="0" y="0"/>
                  </a:moveTo>
                  <a:lnTo>
                    <a:pt x="38421438" y="0"/>
                  </a:lnTo>
                  <a:lnTo>
                    <a:pt x="38421438" y="277368"/>
                  </a:lnTo>
                  <a:lnTo>
                    <a:pt x="0" y="277368"/>
                  </a:lnTo>
                  <a:close/>
                </a:path>
              </a:pathLst>
            </a:custGeom>
            <a:solidFill>
              <a:srgbClr val="4A8DA4"/>
            </a:solidFill>
          </p:spPr>
        </p:sp>
      </p:grpSp>
      <p:grpSp>
        <p:nvGrpSpPr>
          <p:cNvPr name="Group 44" id="44"/>
          <p:cNvGrpSpPr/>
          <p:nvPr/>
        </p:nvGrpSpPr>
        <p:grpSpPr>
          <a:xfrm rot="0">
            <a:off x="0" y="-4982"/>
            <a:ext cx="28816083" cy="1160279"/>
            <a:chOff x="0" y="0"/>
            <a:chExt cx="38421444" cy="1547039"/>
          </a:xfrm>
        </p:grpSpPr>
        <p:sp>
          <p:nvSpPr>
            <p:cNvPr name="Freeform 45" id="45"/>
            <p:cNvSpPr/>
            <p:nvPr/>
          </p:nvSpPr>
          <p:spPr>
            <a:xfrm flipH="false" flipV="false" rot="0">
              <a:off x="0" y="0"/>
              <a:ext cx="38421438" cy="1546987"/>
            </a:xfrm>
            <a:custGeom>
              <a:avLst/>
              <a:gdLst/>
              <a:ahLst/>
              <a:cxnLst/>
              <a:rect r="r" b="b" t="t" l="l"/>
              <a:pathLst>
                <a:path h="1546987" w="38421438">
                  <a:moveTo>
                    <a:pt x="0" y="0"/>
                  </a:moveTo>
                  <a:lnTo>
                    <a:pt x="38421438" y="0"/>
                  </a:lnTo>
                  <a:lnTo>
                    <a:pt x="38421438" y="1546987"/>
                  </a:lnTo>
                  <a:lnTo>
                    <a:pt x="0" y="1546987"/>
                  </a:lnTo>
                  <a:close/>
                </a:path>
              </a:pathLst>
            </a:custGeom>
            <a:solidFill>
              <a:srgbClr val="4A8DA4"/>
            </a:solidFill>
          </p:spPr>
        </p:sp>
      </p:grpSp>
      <p:grpSp>
        <p:nvGrpSpPr>
          <p:cNvPr name="Group 46" id="46"/>
          <p:cNvGrpSpPr/>
          <p:nvPr/>
        </p:nvGrpSpPr>
        <p:grpSpPr>
          <a:xfrm rot="0">
            <a:off x="-51589" y="42122739"/>
            <a:ext cx="28816083" cy="1160279"/>
            <a:chOff x="0" y="0"/>
            <a:chExt cx="38421444" cy="1547039"/>
          </a:xfrm>
        </p:grpSpPr>
        <p:sp>
          <p:nvSpPr>
            <p:cNvPr name="Freeform 47" id="47"/>
            <p:cNvSpPr/>
            <p:nvPr/>
          </p:nvSpPr>
          <p:spPr>
            <a:xfrm flipH="false" flipV="false" rot="0">
              <a:off x="0" y="0"/>
              <a:ext cx="38421438" cy="1546987"/>
            </a:xfrm>
            <a:custGeom>
              <a:avLst/>
              <a:gdLst/>
              <a:ahLst/>
              <a:cxnLst/>
              <a:rect r="r" b="b" t="t" l="l"/>
              <a:pathLst>
                <a:path h="1546987" w="38421438">
                  <a:moveTo>
                    <a:pt x="0" y="0"/>
                  </a:moveTo>
                  <a:lnTo>
                    <a:pt x="38421438" y="0"/>
                  </a:lnTo>
                  <a:lnTo>
                    <a:pt x="38421438" y="1546987"/>
                  </a:lnTo>
                  <a:lnTo>
                    <a:pt x="0" y="1546987"/>
                  </a:lnTo>
                  <a:close/>
                </a:path>
              </a:pathLst>
            </a:custGeom>
            <a:solidFill>
              <a:srgbClr val="4A8DA4"/>
            </a:solidFill>
          </p:spPr>
        </p:sp>
      </p:grpSp>
      <p:grpSp>
        <p:nvGrpSpPr>
          <p:cNvPr name="Group 48" id="48"/>
          <p:cNvGrpSpPr/>
          <p:nvPr/>
        </p:nvGrpSpPr>
        <p:grpSpPr>
          <a:xfrm rot="0">
            <a:off x="-12483" y="38671391"/>
            <a:ext cx="28816083" cy="208023"/>
            <a:chOff x="0" y="0"/>
            <a:chExt cx="38421444" cy="277364"/>
          </a:xfrm>
        </p:grpSpPr>
        <p:sp>
          <p:nvSpPr>
            <p:cNvPr name="Freeform 49" id="49"/>
            <p:cNvSpPr/>
            <p:nvPr/>
          </p:nvSpPr>
          <p:spPr>
            <a:xfrm flipH="false" flipV="false" rot="0">
              <a:off x="0" y="0"/>
              <a:ext cx="38421438" cy="277368"/>
            </a:xfrm>
            <a:custGeom>
              <a:avLst/>
              <a:gdLst/>
              <a:ahLst/>
              <a:cxnLst/>
              <a:rect r="r" b="b" t="t" l="l"/>
              <a:pathLst>
                <a:path h="277368" w="38421438">
                  <a:moveTo>
                    <a:pt x="0" y="0"/>
                  </a:moveTo>
                  <a:lnTo>
                    <a:pt x="38421438" y="0"/>
                  </a:lnTo>
                  <a:lnTo>
                    <a:pt x="38421438" y="277368"/>
                  </a:lnTo>
                  <a:lnTo>
                    <a:pt x="0" y="277368"/>
                  </a:lnTo>
                  <a:close/>
                </a:path>
              </a:pathLst>
            </a:custGeom>
            <a:solidFill>
              <a:srgbClr val="4A8DA4"/>
            </a:solidFill>
          </p:spPr>
        </p:sp>
      </p:grpSp>
      <p:sp>
        <p:nvSpPr>
          <p:cNvPr name="Freeform 50" id="50"/>
          <p:cNvSpPr/>
          <p:nvPr/>
        </p:nvSpPr>
        <p:spPr>
          <a:xfrm flipH="false" flipV="false" rot="0">
            <a:off x="992356" y="761808"/>
            <a:ext cx="4254212" cy="5991194"/>
          </a:xfrm>
          <a:custGeom>
            <a:avLst/>
            <a:gdLst/>
            <a:ahLst/>
            <a:cxnLst/>
            <a:rect r="r" b="b" t="t" l="l"/>
            <a:pathLst>
              <a:path h="5991194" w="4254212">
                <a:moveTo>
                  <a:pt x="0" y="0"/>
                </a:moveTo>
                <a:lnTo>
                  <a:pt x="4254212" y="0"/>
                </a:lnTo>
                <a:lnTo>
                  <a:pt x="4254212" y="5991194"/>
                </a:lnTo>
                <a:lnTo>
                  <a:pt x="0" y="5991194"/>
                </a:lnTo>
                <a:lnTo>
                  <a:pt x="0" y="0"/>
                </a:lnTo>
                <a:close/>
              </a:path>
            </a:pathLst>
          </a:custGeom>
          <a:blipFill>
            <a:blip r:embed="rId21"/>
            <a:stretch>
              <a:fillRect l="0" t="0" r="0" b="0"/>
            </a:stretch>
          </a:blipFill>
        </p:spPr>
      </p:sp>
      <p:sp>
        <p:nvSpPr>
          <p:cNvPr name="TextBox 51" id="51"/>
          <p:cNvSpPr txBox="true"/>
          <p:nvPr/>
        </p:nvSpPr>
        <p:spPr>
          <a:xfrm rot="0">
            <a:off x="6296989" y="1788903"/>
            <a:ext cx="21525943" cy="2032932"/>
          </a:xfrm>
          <a:prstGeom prst="rect">
            <a:avLst/>
          </a:prstGeom>
        </p:spPr>
        <p:txBody>
          <a:bodyPr anchor="t" rtlCol="false" tIns="0" lIns="0" bIns="0" rIns="0">
            <a:spAutoFit/>
          </a:bodyPr>
          <a:lstStyle/>
          <a:p>
            <a:pPr algn="ctr">
              <a:lnSpc>
                <a:spcPts val="7439"/>
              </a:lnSpc>
            </a:pPr>
            <a:r>
              <a:rPr lang="en-US" b="true" sz="6199">
                <a:solidFill>
                  <a:srgbClr val="000000"/>
                </a:solidFill>
                <a:latin typeface="Times New Roman Bold"/>
                <a:ea typeface="Times New Roman Bold"/>
                <a:cs typeface="Times New Roman Bold"/>
                <a:sym typeface="Times New Roman Bold"/>
              </a:rPr>
              <a:t>Título do trabalho título do trabalho título do trabalho título do trabalho título do trabalho título do trabalho </a:t>
            </a:r>
          </a:p>
        </p:txBody>
      </p:sp>
      <p:sp>
        <p:nvSpPr>
          <p:cNvPr name="TextBox 52" id="52"/>
          <p:cNvSpPr txBox="true"/>
          <p:nvPr/>
        </p:nvSpPr>
        <p:spPr>
          <a:xfrm rot="0">
            <a:off x="7308343" y="5169257"/>
            <a:ext cx="17242950" cy="1087825"/>
          </a:xfrm>
          <a:prstGeom prst="rect">
            <a:avLst/>
          </a:prstGeom>
        </p:spPr>
        <p:txBody>
          <a:bodyPr anchor="t" rtlCol="false" tIns="0" lIns="0" bIns="0" rIns="0">
            <a:spAutoFit/>
          </a:bodyPr>
          <a:lstStyle/>
          <a:p>
            <a:pPr algn="ctr">
              <a:lnSpc>
                <a:spcPts val="4200"/>
              </a:lnSpc>
            </a:pPr>
            <a:r>
              <a:rPr lang="en-US" sz="3500" i="true" spc="5">
                <a:solidFill>
                  <a:srgbClr val="000000"/>
                </a:solidFill>
                <a:latin typeface="DejaVu Sans Bold Italics"/>
                <a:ea typeface="DejaVu Sans Bold Italics"/>
                <a:cs typeface="DejaVu Sans Bold Italics"/>
                <a:sym typeface="DejaVu Sans Bold Italics"/>
              </a:rPr>
              <a:t>¹Universidade Tecnológica Federal do Paraná – Campus Toledo</a:t>
            </a:r>
          </a:p>
          <a:p>
            <a:pPr algn="ctr">
              <a:lnSpc>
                <a:spcPts val="4200"/>
              </a:lnSpc>
            </a:pPr>
            <a:r>
              <a:rPr lang="en-US" sz="3500" i="true" spc="5">
                <a:solidFill>
                  <a:srgbClr val="000000"/>
                </a:solidFill>
                <a:latin typeface="DejaVu Sans Bold Italics"/>
                <a:ea typeface="DejaVu Sans Bold Italics"/>
                <a:cs typeface="DejaVu Sans Bold Italics"/>
                <a:sym typeface="DejaVu Sans Bold Italics"/>
              </a:rPr>
              <a:t>Programa de IC/IT/......</a:t>
            </a:r>
          </a:p>
        </p:txBody>
      </p:sp>
      <p:sp>
        <p:nvSpPr>
          <p:cNvPr name="TextBox 53" id="53"/>
          <p:cNvSpPr txBox="true"/>
          <p:nvPr/>
        </p:nvSpPr>
        <p:spPr>
          <a:xfrm rot="0">
            <a:off x="7164319" y="4057625"/>
            <a:ext cx="17973450" cy="990600"/>
          </a:xfrm>
          <a:prstGeom prst="rect">
            <a:avLst/>
          </a:prstGeom>
        </p:spPr>
        <p:txBody>
          <a:bodyPr anchor="t" rtlCol="false" tIns="0" lIns="0" bIns="0" rIns="0">
            <a:spAutoFit/>
          </a:bodyPr>
          <a:lstStyle/>
          <a:p>
            <a:pPr algn="ctr">
              <a:lnSpc>
                <a:spcPts val="4200"/>
              </a:lnSpc>
            </a:pPr>
            <a:r>
              <a:rPr lang="en-US" sz="3500" i="true" spc="5">
                <a:solidFill>
                  <a:srgbClr val="000000"/>
                </a:solidFill>
                <a:latin typeface="DejaVu Sans Bold Italics"/>
                <a:ea typeface="DejaVu Sans Bold Italics"/>
                <a:cs typeface="DejaVu Sans Bold Italics"/>
                <a:sym typeface="DejaVu Sans Bold Italics"/>
              </a:rPr>
              <a:t>Nome Fulano de Tal¹*; Nome Fulano de Tal¹; </a:t>
            </a:r>
            <a:r>
              <a:rPr lang="en-US" sz="3500" i="true" spc="5" u="sng">
                <a:solidFill>
                  <a:srgbClr val="000000"/>
                </a:solidFill>
                <a:latin typeface="DejaVu Sans Bold Italics"/>
                <a:ea typeface="DejaVu Sans Bold Italics"/>
                <a:cs typeface="DejaVu Sans Bold Italics"/>
                <a:sym typeface="DejaVu Sans Bold Italics"/>
              </a:rPr>
              <a:t>Nome Fulano de Tal</a:t>
            </a:r>
            <a:r>
              <a:rPr lang="en-US" sz="3500" i="true" spc="5">
                <a:solidFill>
                  <a:srgbClr val="000000"/>
                </a:solidFill>
                <a:latin typeface="DejaVu Sans Bold Italics"/>
                <a:ea typeface="DejaVu Sans Bold Italics"/>
                <a:cs typeface="DejaVu Sans Bold Italics"/>
                <a:sym typeface="DejaVu Sans Bold Italics"/>
              </a:rPr>
              <a:t>¹</a:t>
            </a:r>
          </a:p>
          <a:p>
            <a:pPr algn="ctr">
              <a:lnSpc>
                <a:spcPts val="3600"/>
              </a:lnSpc>
            </a:pPr>
            <a:r>
              <a:rPr lang="en-US" sz="3000" i="true" spc="4">
                <a:solidFill>
                  <a:srgbClr val="000000"/>
                </a:solidFill>
                <a:latin typeface="DejaVu Sans Bold Italics"/>
                <a:ea typeface="DejaVu Sans Bold Italics"/>
                <a:cs typeface="DejaVu Sans Bold Italics"/>
                <a:sym typeface="DejaVu Sans Bold Italics"/>
              </a:rPr>
              <a:t>*email@hotmail.com</a:t>
            </a:r>
          </a:p>
        </p:txBody>
      </p:sp>
      <p:sp>
        <p:nvSpPr>
          <p:cNvPr name="TextBox 54" id="54"/>
          <p:cNvSpPr txBox="true"/>
          <p:nvPr/>
        </p:nvSpPr>
        <p:spPr>
          <a:xfrm rot="0">
            <a:off x="4151566" y="7471862"/>
            <a:ext cx="6602125" cy="1011913"/>
          </a:xfrm>
          <a:prstGeom prst="rect">
            <a:avLst/>
          </a:prstGeom>
        </p:spPr>
        <p:txBody>
          <a:bodyPr anchor="t" rtlCol="false" tIns="0" lIns="0" bIns="0" rIns="0">
            <a:spAutoFit/>
          </a:bodyPr>
          <a:lstStyle/>
          <a:p>
            <a:pPr algn="ctr">
              <a:lnSpc>
                <a:spcPts val="5759"/>
              </a:lnSpc>
            </a:pPr>
            <a:r>
              <a:rPr lang="en-US" b="true" sz="4800" i="true">
                <a:solidFill>
                  <a:srgbClr val="000000"/>
                </a:solidFill>
                <a:latin typeface="Times New Roman Bold Italics"/>
                <a:ea typeface="Times New Roman Bold Italics"/>
                <a:cs typeface="Times New Roman Bold Italics"/>
                <a:sym typeface="Times New Roman Bold Italics"/>
              </a:rPr>
              <a:t>Introduction</a:t>
            </a:r>
          </a:p>
        </p:txBody>
      </p:sp>
      <p:sp>
        <p:nvSpPr>
          <p:cNvPr name="TextBox 55" id="55"/>
          <p:cNvSpPr txBox="true"/>
          <p:nvPr/>
        </p:nvSpPr>
        <p:spPr>
          <a:xfrm rot="0">
            <a:off x="928322" y="8456031"/>
            <a:ext cx="13288675" cy="6725107"/>
          </a:xfrm>
          <a:prstGeom prst="rect">
            <a:avLst/>
          </a:prstGeom>
        </p:spPr>
        <p:txBody>
          <a:bodyPr anchor="t" rtlCol="false" tIns="0" lIns="0" bIns="0" rIns="0">
            <a:spAutoFit/>
          </a:bodyPr>
          <a:lstStyle/>
          <a:p>
            <a:pPr algn="just">
              <a:lnSpc>
                <a:spcPts val="4320"/>
              </a:lnSpc>
            </a:pPr>
            <a:r>
              <a:rPr lang="en-US" sz="3600">
                <a:solidFill>
                  <a:srgbClr val="000000"/>
                </a:solidFill>
                <a:latin typeface="Times New Roman"/>
                <a:ea typeface="Times New Roman"/>
                <a:cs typeface="Times New Roman"/>
                <a:sym typeface="Times New Roman"/>
              </a:rPr>
              <a:t>One of the methods of cancer treatment is the use of doxorubucin as a chemotherapy drug. Widely used for its effectiveness, it has low specificity and high toxicity, also affecting healthy cells of the body. To minimize side effects, the delivery of doxorubicin by PAMAM dendrimer molecules has been achieved experimentally¹, but the mechanism involved has not yet been demonstrated. In this contribution, the interactions of the nanoparticulate transporter system with potential controlled drug release were studied using the Density Functional Theory, implemented in the SIESTA² code. The delivery system is formed by a PAMAM dendrimer molecule, the drug doxorubicin and two targeting molecules, folic acid and cis-aconitic acid³.</a:t>
            </a:r>
          </a:p>
        </p:txBody>
      </p:sp>
      <p:sp>
        <p:nvSpPr>
          <p:cNvPr name="TextBox 56" id="56"/>
          <p:cNvSpPr txBox="true"/>
          <p:nvPr/>
        </p:nvSpPr>
        <p:spPr>
          <a:xfrm rot="0">
            <a:off x="18453665" y="24870132"/>
            <a:ext cx="6602125" cy="1011912"/>
          </a:xfrm>
          <a:prstGeom prst="rect">
            <a:avLst/>
          </a:prstGeom>
        </p:spPr>
        <p:txBody>
          <a:bodyPr anchor="t" rtlCol="false" tIns="0" lIns="0" bIns="0" rIns="0">
            <a:spAutoFit/>
          </a:bodyPr>
          <a:lstStyle/>
          <a:p>
            <a:pPr algn="ctr">
              <a:lnSpc>
                <a:spcPts val="5759"/>
              </a:lnSpc>
            </a:pPr>
            <a:r>
              <a:rPr lang="en-US" b="true" sz="4800" i="true">
                <a:solidFill>
                  <a:srgbClr val="000000"/>
                </a:solidFill>
                <a:latin typeface="Times New Roman Bold Italics"/>
                <a:ea typeface="Times New Roman Bold Italics"/>
                <a:cs typeface="Times New Roman Bold Italics"/>
                <a:sym typeface="Times New Roman Bold Italics"/>
              </a:rPr>
              <a:t>Conclusion</a:t>
            </a:r>
          </a:p>
        </p:txBody>
      </p:sp>
      <p:sp>
        <p:nvSpPr>
          <p:cNvPr name="TextBox 57" id="57"/>
          <p:cNvSpPr txBox="true"/>
          <p:nvPr/>
        </p:nvSpPr>
        <p:spPr>
          <a:xfrm rot="0">
            <a:off x="18654360" y="33583099"/>
            <a:ext cx="6602125" cy="1011913"/>
          </a:xfrm>
          <a:prstGeom prst="rect">
            <a:avLst/>
          </a:prstGeom>
        </p:spPr>
        <p:txBody>
          <a:bodyPr anchor="t" rtlCol="false" tIns="0" lIns="0" bIns="0" rIns="0">
            <a:spAutoFit/>
          </a:bodyPr>
          <a:lstStyle/>
          <a:p>
            <a:pPr algn="ctr">
              <a:lnSpc>
                <a:spcPts val="5759"/>
              </a:lnSpc>
            </a:pPr>
            <a:r>
              <a:rPr lang="en-US" b="true" sz="4800" i="true">
                <a:solidFill>
                  <a:srgbClr val="000000"/>
                </a:solidFill>
                <a:latin typeface="Times New Roman Bold Italics"/>
                <a:ea typeface="Times New Roman Bold Italics"/>
                <a:cs typeface="Times New Roman Bold Italics"/>
                <a:sym typeface="Times New Roman Bold Italics"/>
              </a:rPr>
              <a:t>References</a:t>
            </a:r>
          </a:p>
        </p:txBody>
      </p:sp>
      <p:sp>
        <p:nvSpPr>
          <p:cNvPr name="TextBox 58" id="58"/>
          <p:cNvSpPr txBox="true"/>
          <p:nvPr/>
        </p:nvSpPr>
        <p:spPr>
          <a:xfrm rot="0">
            <a:off x="15933385" y="34585551"/>
            <a:ext cx="11699550" cy="2819125"/>
          </a:xfrm>
          <a:prstGeom prst="rect">
            <a:avLst/>
          </a:prstGeom>
        </p:spPr>
        <p:txBody>
          <a:bodyPr anchor="t" rtlCol="false" tIns="0" lIns="0" bIns="0" rIns="0">
            <a:spAutoFit/>
          </a:bodyPr>
          <a:lstStyle/>
          <a:p>
            <a:pPr algn="just">
              <a:lnSpc>
                <a:spcPts val="2400"/>
              </a:lnSpc>
            </a:pPr>
            <a:r>
              <a:rPr lang="en-US" sz="2000">
                <a:solidFill>
                  <a:srgbClr val="000000"/>
                </a:solidFill>
                <a:latin typeface="Times New Roman"/>
                <a:ea typeface="Times New Roman"/>
                <a:cs typeface="Times New Roman"/>
                <a:sym typeface="Times New Roman"/>
              </a:rPr>
              <a:t>¹ ZHANG, M., et al. Doxorubicin-Conjugated PAMAM Dendrimers for pH-Responsive Drug Release and Folic Acid-Targeted Cancer Therapy. Pharmaceutics, 10(3), 162, 2018.</a:t>
            </a:r>
          </a:p>
          <a:p>
            <a:pPr algn="just">
              <a:lnSpc>
                <a:spcPts val="2400"/>
              </a:lnSpc>
            </a:pPr>
            <a:r>
              <a:rPr lang="en-US" sz="2000">
                <a:solidFill>
                  <a:srgbClr val="000000"/>
                </a:solidFill>
                <a:latin typeface="Times New Roman"/>
                <a:ea typeface="Times New Roman"/>
                <a:cs typeface="Times New Roman"/>
                <a:sym typeface="Times New Roman"/>
              </a:rPr>
              <a:t>² SOLER, J. M., et. al. The SIESTA method for ab initio order-N materials simulation. Journal of Physics: Condensed Matter. 14, 2745, 2002.</a:t>
            </a:r>
          </a:p>
          <a:p>
            <a:pPr algn="just">
              <a:lnSpc>
                <a:spcPts val="2400"/>
              </a:lnSpc>
            </a:pPr>
            <a:r>
              <a:rPr lang="en-US" sz="2000">
                <a:solidFill>
                  <a:srgbClr val="000000"/>
                </a:solidFill>
                <a:latin typeface="Times New Roman"/>
                <a:ea typeface="Times New Roman"/>
                <a:cs typeface="Times New Roman"/>
                <a:sym typeface="Times New Roman"/>
              </a:rPr>
              <a:t>³Low, P. S., Henne, W. A., &amp; Doorneweerd, D. D.. </a:t>
            </a:r>
            <a:r>
              <a:rPr lang="en-US" sz="2000" i="true">
                <a:solidFill>
                  <a:srgbClr val="000000"/>
                </a:solidFill>
                <a:latin typeface="Times New Roman Italics"/>
                <a:ea typeface="Times New Roman Italics"/>
                <a:cs typeface="Times New Roman Italics"/>
                <a:sym typeface="Times New Roman Italics"/>
              </a:rPr>
              <a:t>Discovery and Development of Folic-Acid-Based Receptor Targeting for Imaging and Therapy of Cancer and Inflammatory Diseases. Accounts of Chemical Research, 41(1), 120–129..</a:t>
            </a:r>
          </a:p>
        </p:txBody>
      </p:sp>
      <p:sp>
        <p:nvSpPr>
          <p:cNvPr name="TextBox 59" id="59"/>
          <p:cNvSpPr txBox="true"/>
          <p:nvPr/>
        </p:nvSpPr>
        <p:spPr>
          <a:xfrm rot="0">
            <a:off x="595681" y="21783263"/>
            <a:ext cx="5217750" cy="1002387"/>
          </a:xfrm>
          <a:prstGeom prst="rect">
            <a:avLst/>
          </a:prstGeom>
        </p:spPr>
        <p:txBody>
          <a:bodyPr anchor="t" rtlCol="false" tIns="0" lIns="0" bIns="0" rIns="0">
            <a:spAutoFit/>
          </a:bodyPr>
          <a:lstStyle/>
          <a:p>
            <a:pPr algn="ctr">
              <a:lnSpc>
                <a:spcPts val="5280"/>
              </a:lnSpc>
            </a:pPr>
            <a:r>
              <a:rPr lang="en-US" b="true" sz="4400">
                <a:solidFill>
                  <a:srgbClr val="000000"/>
                </a:solidFill>
                <a:latin typeface="Times New Roman Bold"/>
                <a:ea typeface="Times New Roman Bold"/>
                <a:cs typeface="Times New Roman Bold"/>
                <a:sym typeface="Times New Roman Bold"/>
              </a:rPr>
              <a:t>PAMAM (G0) </a:t>
            </a:r>
          </a:p>
        </p:txBody>
      </p:sp>
      <p:sp>
        <p:nvSpPr>
          <p:cNvPr name="TextBox 60" id="60"/>
          <p:cNvSpPr txBox="true"/>
          <p:nvPr/>
        </p:nvSpPr>
        <p:spPr>
          <a:xfrm rot="0">
            <a:off x="15285313" y="25875747"/>
            <a:ext cx="12634650" cy="7280800"/>
          </a:xfrm>
          <a:prstGeom prst="rect">
            <a:avLst/>
          </a:prstGeom>
        </p:spPr>
        <p:txBody>
          <a:bodyPr anchor="t" rtlCol="false" tIns="0" lIns="0" bIns="0" rIns="0">
            <a:spAutoFit/>
          </a:bodyPr>
          <a:lstStyle/>
          <a:p>
            <a:pPr algn="just">
              <a:lnSpc>
                <a:spcPts val="4320"/>
              </a:lnSpc>
            </a:pPr>
            <a:r>
              <a:rPr lang="en-US" sz="3600">
                <a:solidFill>
                  <a:srgbClr val="000000"/>
                </a:solidFill>
                <a:latin typeface="Times New Roman"/>
                <a:ea typeface="Times New Roman"/>
                <a:cs typeface="Times New Roman"/>
                <a:sym typeface="Times New Roman"/>
              </a:rPr>
              <a:t>The results showed that the formation of doxorubicin transport systems is favorable, as all the proposed models presented negative formation energies, indicating the formation of stable structures. The models showed similar energy gaps. However, when analyzing the energy levels above the LUMO and below the HOMO, significant differences were observed between the three models. These differences also appear when the charge density of these levels is evaluated. For the G0.NHAc.FA-DOX.CIS structure in model 1, for example, there is a change in the charge density of HOMO when compared to the charge density of G0.NHAc.FA. Changes in the electronic properties confirm that there is an interaction between PAMAM dendrimer structures and doxorubicin for all models studied.</a:t>
            </a:r>
          </a:p>
        </p:txBody>
      </p:sp>
      <p:sp>
        <p:nvSpPr>
          <p:cNvPr name="Freeform 61" id="61"/>
          <p:cNvSpPr/>
          <p:nvPr/>
        </p:nvSpPr>
        <p:spPr>
          <a:xfrm flipH="false" flipV="false" rot="0">
            <a:off x="526021" y="38965139"/>
            <a:ext cx="27106914" cy="3159408"/>
          </a:xfrm>
          <a:custGeom>
            <a:avLst/>
            <a:gdLst/>
            <a:ahLst/>
            <a:cxnLst/>
            <a:rect r="r" b="b" t="t" l="l"/>
            <a:pathLst>
              <a:path h="3159408" w="27106914">
                <a:moveTo>
                  <a:pt x="0" y="0"/>
                </a:moveTo>
                <a:lnTo>
                  <a:pt x="27106914" y="0"/>
                </a:lnTo>
                <a:lnTo>
                  <a:pt x="27106914" y="3159408"/>
                </a:lnTo>
                <a:lnTo>
                  <a:pt x="0" y="3159408"/>
                </a:lnTo>
                <a:lnTo>
                  <a:pt x="0" y="0"/>
                </a:lnTo>
                <a:close/>
              </a:path>
            </a:pathLst>
          </a:custGeom>
          <a:blipFill>
            <a:blip r:embed="rId22"/>
            <a:stretch>
              <a:fillRect l="0" t="-26145" r="0" b="-26145"/>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DAGJ1FKdt7s</dc:identifier>
  <dcterms:modified xsi:type="dcterms:W3CDTF">2011-08-01T06:04:30Z</dcterms:modified>
  <cp:revision>1</cp:revision>
  <dc:title>Modelo de pôster ENDICT 2024.pptx</dc:title>
</cp:coreProperties>
</file>